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94" r:id="rId2"/>
    <p:sldId id="295" r:id="rId3"/>
    <p:sldId id="296" r:id="rId4"/>
    <p:sldId id="297" r:id="rId5"/>
    <p:sldId id="298" r:id="rId6"/>
    <p:sldId id="308" r:id="rId7"/>
    <p:sldId id="299" r:id="rId8"/>
    <p:sldId id="318" r:id="rId9"/>
    <p:sldId id="309" r:id="rId10"/>
    <p:sldId id="310" r:id="rId11"/>
    <p:sldId id="314" r:id="rId12"/>
    <p:sldId id="306" r:id="rId13"/>
    <p:sldId id="317" r:id="rId14"/>
    <p:sldId id="313" r:id="rId15"/>
    <p:sldId id="292" r:id="rId16"/>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5" autoAdjust="0"/>
    <p:restoredTop sz="94675" autoAdjust="0"/>
  </p:normalViewPr>
  <p:slideViewPr>
    <p:cSldViewPr>
      <p:cViewPr varScale="1">
        <p:scale>
          <a:sx n="63" d="100"/>
          <a:sy n="63" d="100"/>
        </p:scale>
        <p:origin x="700"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491"/>
    </p:cViewPr>
  </p:sorterViewPr>
  <p:notesViewPr>
    <p:cSldViewPr>
      <p:cViewPr varScale="1">
        <p:scale>
          <a:sx n="40" d="100"/>
          <a:sy n="40" d="100"/>
        </p:scale>
        <p:origin x="-2107"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55771C4-5772-4796-B93A-B08DB4275899}" type="datetimeFigureOut">
              <a:rPr lang="ro-RO" smtClean="0"/>
              <a:pPr/>
              <a:t>18.08.2022</a:t>
            </a:fld>
            <a:endParaRPr lang="ro-RO"/>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o-RO"/>
              <a:t>2019-1-TR01-KA201-077188</a:t>
            </a:r>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7D9F1C-3266-42F1-A79E-775DEDBBFC21}" type="slidenum">
              <a:rPr lang="ro-RO" smtClean="0"/>
              <a:pPr/>
              <a:t>‹#›</a:t>
            </a:fld>
            <a:endParaRPr lang="ro-RO"/>
          </a:p>
        </p:txBody>
      </p:sp>
    </p:spTree>
    <p:extLst>
      <p:ext uri="{BB962C8B-B14F-4D97-AF65-F5344CB8AC3E}">
        <p14:creationId xmlns:p14="http://schemas.microsoft.com/office/powerpoint/2010/main" val="141299061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7CC5A3-122F-4CBB-9E91-B4CBA81BE426}" type="datetimeFigureOut">
              <a:rPr lang="ro-RO" smtClean="0"/>
              <a:pPr/>
              <a:t>18.08.2022</a:t>
            </a:fld>
            <a:endParaRPr lang="ro-RO"/>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a:t>Faceți clic pentru a edita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ro-RO"/>
              <a:t>2019-1-TR01-KA201-077188</a:t>
            </a:r>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012D9-F24E-4E18-BB1E-9E0727A56D90}" type="slidenum">
              <a:rPr lang="ro-RO" smtClean="0"/>
              <a:pPr/>
              <a:t>‹#›</a:t>
            </a:fld>
            <a:endParaRPr lang="ro-RO"/>
          </a:p>
        </p:txBody>
      </p:sp>
    </p:spTree>
    <p:extLst>
      <p:ext uri="{BB962C8B-B14F-4D97-AF65-F5344CB8AC3E}">
        <p14:creationId xmlns:p14="http://schemas.microsoft.com/office/powerpoint/2010/main" val="35317250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ro-RO"/>
          </a:p>
        </p:txBody>
      </p:sp>
      <p:sp>
        <p:nvSpPr>
          <p:cNvPr id="4" name="Substituent număr diapozitiv 3"/>
          <p:cNvSpPr>
            <a:spLocks noGrp="1"/>
          </p:cNvSpPr>
          <p:nvPr>
            <p:ph type="sldNum" sz="quarter" idx="10"/>
          </p:nvPr>
        </p:nvSpPr>
        <p:spPr/>
        <p:txBody>
          <a:bodyPr/>
          <a:lstStyle/>
          <a:p>
            <a:fld id="{160012D9-F24E-4E18-BB1E-9E0727A56D90}" type="slidenum">
              <a:rPr lang="ro-RO" smtClean="0"/>
              <a:pPr/>
              <a:t>15</a:t>
            </a:fld>
            <a:endParaRPr lang="ro-RO"/>
          </a:p>
        </p:txBody>
      </p:sp>
      <p:sp>
        <p:nvSpPr>
          <p:cNvPr id="5" name="Footer Placeholder 4">
            <a:extLst>
              <a:ext uri="{FF2B5EF4-FFF2-40B4-BE49-F238E27FC236}">
                <a16:creationId xmlns:a16="http://schemas.microsoft.com/office/drawing/2014/main" id="{A9B5A552-63CD-498D-A015-6A5D0375DC7E}"/>
              </a:ext>
            </a:extLst>
          </p:cNvPr>
          <p:cNvSpPr>
            <a:spLocks noGrp="1"/>
          </p:cNvSpPr>
          <p:nvPr>
            <p:ph type="ftr" sz="quarter" idx="4"/>
          </p:nvPr>
        </p:nvSpPr>
        <p:spPr/>
        <p:txBody>
          <a:bodyPr/>
          <a:lstStyle/>
          <a:p>
            <a:r>
              <a:rPr lang="ro-RO"/>
              <a:t>2019-1-TR01-KA201-077188</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19026-C833-4E5C-B92C-54CE40CABB4A}" type="datetime1">
              <a:rPr lang="ro-RO" smtClean="0"/>
              <a:t>18.08.2022</a:t>
            </a:fld>
            <a:endParaRPr lang="ro-RO"/>
          </a:p>
        </p:txBody>
      </p:sp>
      <p:sp>
        <p:nvSpPr>
          <p:cNvPr id="5" name="Footer Placeholder 4"/>
          <p:cNvSpPr>
            <a:spLocks noGrp="1"/>
          </p:cNvSpPr>
          <p:nvPr>
            <p:ph type="ftr" sz="quarter" idx="11"/>
          </p:nvPr>
        </p:nvSpPr>
        <p:spPr>
          <a:xfrm>
            <a:off x="812805" y="6272785"/>
            <a:ext cx="4745736" cy="365125"/>
          </a:xfrm>
        </p:spPr>
        <p:txBody>
          <a:bodyPr/>
          <a:lstStyle/>
          <a:p>
            <a:r>
              <a:rPr lang="ro-RO"/>
              <a:t>2019-1-TR01-KA201-077188</a:t>
            </a: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954358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818AD-5A3A-41B7-B6FD-EC1D6FA0AEA3}" type="datetime1">
              <a:rPr lang="ro-RO" smtClean="0"/>
              <a:t>18.08.2022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61644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67A68-16A9-44D4-8332-FEC506E79100}" type="datetime1">
              <a:rPr lang="ro-RO" smtClean="0"/>
              <a:t>18.08.2022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33921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4A7B62-91C2-4F08-8D03-A1F9CE1341EB}" type="datetime1">
              <a:rPr lang="ro-RO" smtClean="0"/>
              <a:t>18.08.2022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08390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1F4A1E82-422B-4A55-9133-BCA6D68F0A0C}" type="datetime1">
              <a:rPr lang="ro-RO" smtClean="0"/>
              <a:t>18.08.2022</a:t>
            </a:fld>
            <a:endParaRPr lang="ro-RO"/>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r>
              <a:rPr lang="ro-RO"/>
              <a:t>2019-1-TR01-KA201-077188</a:t>
            </a: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00578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5EBA35-5538-4C0A-B9F4-E16012A2BD04}" type="datetime1">
              <a:rPr lang="ro-RO" smtClean="0"/>
              <a:t>18.08.2022</a:t>
            </a:fld>
            <a:endParaRPr lang="ro-RO"/>
          </a:p>
        </p:txBody>
      </p:sp>
      <p:sp>
        <p:nvSpPr>
          <p:cNvPr id="6" name="Footer Placeholder 5"/>
          <p:cNvSpPr>
            <a:spLocks noGrp="1"/>
          </p:cNvSpPr>
          <p:nvPr>
            <p:ph type="ftr" sz="quarter" idx="11"/>
          </p:nvPr>
        </p:nvSpPr>
        <p:spPr/>
        <p:txBody>
          <a:bodyPr/>
          <a:lstStyle/>
          <a:p>
            <a:r>
              <a:rPr lang="ro-RO"/>
              <a:t>2019-1-TR01-KA201-077188</a:t>
            </a:r>
          </a:p>
        </p:txBody>
      </p:sp>
      <p:sp>
        <p:nvSpPr>
          <p:cNvPr id="7" name="Slide Number Placeholder 6"/>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0195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7B30D4-DA29-4027-84CA-A8F41B51A17A}" type="datetime1">
              <a:rPr lang="ro-RO" smtClean="0"/>
              <a:t>18.08.2022</a:t>
            </a:fld>
            <a:endParaRPr lang="ro-RO"/>
          </a:p>
        </p:txBody>
      </p:sp>
      <p:sp>
        <p:nvSpPr>
          <p:cNvPr id="8" name="Footer Placeholder 7"/>
          <p:cNvSpPr>
            <a:spLocks noGrp="1"/>
          </p:cNvSpPr>
          <p:nvPr>
            <p:ph type="ftr" sz="quarter" idx="11"/>
          </p:nvPr>
        </p:nvSpPr>
        <p:spPr/>
        <p:txBody>
          <a:bodyPr/>
          <a:lstStyle/>
          <a:p>
            <a:r>
              <a:rPr lang="ro-RO"/>
              <a:t>2019-1-TR01-KA201-077188</a:t>
            </a:r>
          </a:p>
        </p:txBody>
      </p:sp>
      <p:sp>
        <p:nvSpPr>
          <p:cNvPr id="9" name="Slide Number Placeholder 8"/>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92551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DEEA6F3-0B72-4C38-89E8-59EF81D4035B}" type="datetime1">
              <a:rPr lang="ro-RO" smtClean="0"/>
              <a:t>18.08.2022</a:t>
            </a:fld>
            <a:endParaRPr lang="ro-RO"/>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r>
              <a:rPr lang="ro-RO"/>
              <a:t>2019-1-TR01-KA201-077188</a:t>
            </a:r>
          </a:p>
        </p:txBody>
      </p:sp>
      <p:sp>
        <p:nvSpPr>
          <p:cNvPr id="5" name="Slide Number Placeholder 4"/>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85423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2B10F-0FB1-4DB6-8672-2866095EE546}" type="datetime1">
              <a:rPr lang="ro-RO" smtClean="0"/>
              <a:t>18.08.2022</a:t>
            </a:fld>
            <a:endParaRPr lang="ro-RO"/>
          </a:p>
        </p:txBody>
      </p:sp>
      <p:sp>
        <p:nvSpPr>
          <p:cNvPr id="3" name="Footer Placeholder 2"/>
          <p:cNvSpPr>
            <a:spLocks noGrp="1"/>
          </p:cNvSpPr>
          <p:nvPr>
            <p:ph type="ftr" sz="quarter" idx="11"/>
          </p:nvPr>
        </p:nvSpPr>
        <p:spPr/>
        <p:txBody>
          <a:bodyPr/>
          <a:lstStyle/>
          <a:p>
            <a:r>
              <a:rPr lang="ro-RO"/>
              <a:t>2019-1-TR01-KA201-077188</a:t>
            </a:r>
          </a:p>
        </p:txBody>
      </p:sp>
      <p:sp>
        <p:nvSpPr>
          <p:cNvPr id="4" name="Slide Number Placeholder 3"/>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225750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FDD79027-5982-4059-8250-3FB5C9D34214}" type="datetime1">
              <a:rPr lang="ro-RO" smtClean="0"/>
              <a:t>18.08.2022</a:t>
            </a:fld>
            <a:endParaRPr lang="ro-RO"/>
          </a:p>
        </p:txBody>
      </p:sp>
      <p:sp>
        <p:nvSpPr>
          <p:cNvPr id="10" name="Footer Placeholder 9"/>
          <p:cNvSpPr>
            <a:spLocks noGrp="1"/>
          </p:cNvSpPr>
          <p:nvPr>
            <p:ph type="ftr" sz="quarter" idx="11"/>
          </p:nvPr>
        </p:nvSpPr>
        <p:spPr/>
        <p:txBody>
          <a:bodyPr/>
          <a:lstStyle/>
          <a:p>
            <a:r>
              <a:rPr lang="ro-RO"/>
              <a:t>2019-1-TR01-KA201-077188</a:t>
            </a:r>
          </a:p>
        </p:txBody>
      </p:sp>
      <p:sp>
        <p:nvSpPr>
          <p:cNvPr id="11" name="Slide Number Placeholder 10"/>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669245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99F2C114-681F-42DB-B0B6-2AE8FF6C3EE8}" type="datetime1">
              <a:rPr lang="ro-RO" smtClean="0"/>
              <a:t>18.08.2022</a:t>
            </a:fld>
            <a:endParaRPr lang="ro-RO"/>
          </a:p>
        </p:txBody>
      </p:sp>
      <p:sp>
        <p:nvSpPr>
          <p:cNvPr id="10" name="Slide Number Placeholder 9"/>
          <p:cNvSpPr>
            <a:spLocks noGrp="1"/>
          </p:cNvSpPr>
          <p:nvPr>
            <p:ph type="sldNum" sz="quarter" idx="12"/>
          </p:nvPr>
        </p:nvSpPr>
        <p:spPr/>
        <p:txBody>
          <a:bodyPr/>
          <a:lstStyle/>
          <a:p>
            <a:fld id="{0A64064F-B5C3-4685-90E2-22D6964CB805}" type="slidenum">
              <a:rPr lang="ro-RO" smtClean="0"/>
              <a:pPr/>
              <a:t>‹#›</a:t>
            </a:fld>
            <a:endParaRPr lang="ro-RO"/>
          </a:p>
        </p:txBody>
      </p:sp>
    </p:spTree>
    <p:extLst>
      <p:ext uri="{BB962C8B-B14F-4D97-AF65-F5344CB8AC3E}">
        <p14:creationId xmlns:p14="http://schemas.microsoft.com/office/powerpoint/2010/main" val="16177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189F0757-9490-45EE-84E4-E141B9421EC3}" type="datetime1">
              <a:rPr lang="ro-RO" smtClean="0"/>
              <a:t>18.08.2022</a:t>
            </a:fld>
            <a:endParaRPr lang="ro-RO"/>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r>
              <a:rPr lang="ro-RO"/>
              <a:t>2019-1-TR01-KA201-077188</a:t>
            </a: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0A64064F-B5C3-4685-90E2-22D6964CB805}" type="slidenum">
              <a:rPr lang="ro-RO" smtClean="0"/>
              <a:pPr/>
              <a:t>‹#›</a:t>
            </a:fld>
            <a:endParaRPr lang="ro-RO"/>
          </a:p>
        </p:txBody>
      </p:sp>
    </p:spTree>
    <p:extLst>
      <p:ext uri="{BB962C8B-B14F-4D97-AF65-F5344CB8AC3E}">
        <p14:creationId xmlns:p14="http://schemas.microsoft.com/office/powerpoint/2010/main" val="2226524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5516" y="220868"/>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sp>
        <p:nvSpPr>
          <p:cNvPr id="9" name="Footer Placeholder 8"/>
          <p:cNvSpPr txBox="1">
            <a:spLocks/>
          </p:cNvSpPr>
          <p:nvPr/>
        </p:nvSpPr>
        <p:spPr>
          <a:xfrm>
            <a:off x="3188568" y="6360494"/>
            <a:ext cx="2895600" cy="365125"/>
          </a:xfrm>
          <a:prstGeom prst="rect">
            <a:avLst/>
          </a:prstGeom>
        </p:spPr>
        <p:txBody>
          <a:bodyPr vert="horz" lIns="91440" tIns="45720" rIns="91440" bIns="45720" rtlCol="0" anchor="ctr"/>
          <a:lstStyle/>
          <a:p>
            <a:r>
              <a:rPr lang="en-GB" sz="1200" dirty="0">
                <a:solidFill>
                  <a:srgbClr val="BB9D39"/>
                </a:solidFill>
                <a:latin typeface="Century Gothic" pitchFamily="34" charset="0"/>
              </a:rPr>
              <a:t>Konya, 27-28 February 2020</a:t>
            </a:r>
          </a:p>
        </p:txBody>
      </p:sp>
      <p:sp useBgFill="1">
        <p:nvSpPr>
          <p:cNvPr id="19" name="Rectangle 13">
            <a:extLst>
              <a:ext uri="{FF2B5EF4-FFF2-40B4-BE49-F238E27FC236}">
                <a16:creationId xmlns:a16="http://schemas.microsoft.com/office/drawing/2014/main" id="{9818A645-2267-4F2E-9342-266D4D1DC8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Titlu 1"/>
          <p:cNvSpPr txBox="1">
            <a:spLocks/>
          </p:cNvSpPr>
          <p:nvPr/>
        </p:nvSpPr>
        <p:spPr>
          <a:xfrm>
            <a:off x="3657600" y="2590800"/>
            <a:ext cx="4800600" cy="2079651"/>
          </a:xfrm>
          <a:prstGeom prst="rect">
            <a:avLst/>
          </a:prstGeom>
        </p:spPr>
        <p:txBody>
          <a:bodyP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Autism They are </a:t>
            </a:r>
            <a:r>
              <a:rPr kumimoji="0" lang="it-IT" sz="2400" b="1" i="0" u="none" strike="noStrike" kern="1200" cap="all" spc="0" normalizeH="0" baseline="0" noProof="0" dirty="0" smtClean="0">
                <a:ln>
                  <a:noFill/>
                </a:ln>
                <a:solidFill>
                  <a:srgbClr val="002060"/>
                </a:solidFill>
                <a:effectLst/>
                <a:uLnTx/>
                <a:uFillTx/>
                <a:latin typeface="Times New Roman" pitchFamily="18" charset="0"/>
                <a:ea typeface="+mj-ea"/>
                <a:cs typeface="Times New Roman" pitchFamily="18" charset="0"/>
              </a:rPr>
              <a:t>On </a:t>
            </a:r>
            <a: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Of Us</a:t>
            </a:r>
            <a:br>
              <a:rPr kumimoji="0" lang="it-IT"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br>
            <a:r>
              <a:rPr kumimoji="0" lang="en-US"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2019-1-TR01-KA201-077188</a:t>
            </a:r>
            <a:r>
              <a:rPr kumimoji="0" lang="ro-RO" sz="2400" b="1" i="0" u="none" strike="noStrike" kern="1200" cap="all" spc="0" normalizeH="0" baseline="0" noProof="0" dirty="0">
                <a:ln>
                  <a:noFill/>
                </a:ln>
                <a:solidFill>
                  <a:srgbClr val="002060"/>
                </a:solidFill>
                <a:effectLst/>
                <a:uLnTx/>
                <a:uFillTx/>
                <a:latin typeface="Times New Roman" pitchFamily="18" charset="0"/>
                <a:ea typeface="+mj-ea"/>
                <a:cs typeface="Times New Roman" pitchFamily="18" charset="0"/>
              </a:rPr>
              <a:t> </a:t>
            </a:r>
          </a:p>
        </p:txBody>
      </p:sp>
      <p:sp>
        <p:nvSpPr>
          <p:cNvPr id="23" name="Subtitlu 2"/>
          <p:cNvSpPr txBox="1">
            <a:spLocks/>
          </p:cNvSpPr>
          <p:nvPr/>
        </p:nvSpPr>
        <p:spPr>
          <a:xfrm>
            <a:off x="4876800" y="4953000"/>
            <a:ext cx="3462528" cy="990600"/>
          </a:xfrm>
          <a:prstGeom prst="rect">
            <a:avLst/>
          </a:prstGeom>
        </p:spPr>
        <p:txBody>
          <a:bodyPr anchor="ctr">
            <a:normAutofit/>
          </a:bodyPr>
          <a:lstStyle/>
          <a:p>
            <a:pPr marR="0" lvl="0" algn="r" defTabSz="914400" rtl="0" eaLnBrk="1" fontAlgn="auto" latinLnBrk="0" hangingPunct="1">
              <a:spcAft>
                <a:spcPts val="0"/>
              </a:spcAft>
              <a:buClr>
                <a:schemeClr val="accent1">
                  <a:lumMod val="75000"/>
                </a:schemeClr>
              </a:buClr>
              <a:buSzPct val="85000"/>
              <a:tabLst/>
              <a:defRPr/>
            </a:pPr>
            <a:r>
              <a:rPr lang="en-US" b="1" dirty="0">
                <a:solidFill>
                  <a:srgbClr val="002060"/>
                </a:solidFill>
                <a:latin typeface="Times New Roman" pitchFamily="18" charset="0"/>
                <a:cs typeface="Times New Roman" pitchFamily="18" charset="0"/>
              </a:rPr>
              <a:t>24</a:t>
            </a:r>
            <a:r>
              <a:rPr kumimoji="0" lang="en-US"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-28 </a:t>
            </a:r>
            <a:r>
              <a:rPr lang="en-US" b="1" dirty="0">
                <a:solidFill>
                  <a:srgbClr val="002060"/>
                </a:solidFill>
                <a:latin typeface="Times New Roman" pitchFamily="18" charset="0"/>
                <a:cs typeface="Times New Roman" pitchFamily="18" charset="0"/>
              </a:rPr>
              <a:t>IANUARIE</a:t>
            </a:r>
            <a:r>
              <a:rPr kumimoji="0" lang="en-US" b="1" i="0" u="none" strike="noStrike" kern="1200" cap="none" spc="0" normalizeH="0" baseline="0" noProof="0" dirty="0">
                <a:ln>
                  <a:noFill/>
                </a:ln>
                <a:solidFill>
                  <a:srgbClr val="002060"/>
                </a:solidFill>
                <a:effectLst/>
                <a:uLnTx/>
                <a:uFillTx/>
                <a:latin typeface="Times New Roman" pitchFamily="18" charset="0"/>
                <a:cs typeface="Times New Roman" pitchFamily="18" charset="0"/>
              </a:rPr>
              <a:t> 2022</a:t>
            </a:r>
          </a:p>
          <a:p>
            <a:pPr marR="0" lvl="0" algn="r" defTabSz="914400" rtl="0" eaLnBrk="1" fontAlgn="auto" latinLnBrk="0" hangingPunct="1">
              <a:spcAft>
                <a:spcPts val="0"/>
              </a:spcAft>
              <a:buClr>
                <a:schemeClr val="accent1">
                  <a:lumMod val="75000"/>
                </a:schemeClr>
              </a:buClr>
              <a:buSzPct val="85000"/>
              <a:tabLst/>
              <a:defRPr/>
            </a:pPr>
            <a:r>
              <a:rPr lang="en-US" b="1" dirty="0">
                <a:solidFill>
                  <a:srgbClr val="002060"/>
                </a:solidFill>
                <a:latin typeface="Times New Roman" pitchFamily="18" charset="0"/>
                <a:cs typeface="Times New Roman" pitchFamily="18" charset="0"/>
              </a:rPr>
              <a:t>BRUXELLES, BELGIA</a:t>
            </a:r>
            <a:endParaRPr kumimoji="0" lang="ro-RO"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pic>
        <p:nvPicPr>
          <p:cNvPr id="24" name="Picture 8" descr="A picture containing knife&#10;&#10;Description automatically generated">
            <a:extLst>
              <a:ext uri="{FF2B5EF4-FFF2-40B4-BE49-F238E27FC236}">
                <a16:creationId xmlns:a16="http://schemas.microsoft.com/office/drawing/2014/main" id="{D2D0E8AE-BD75-47AB-B82F-EB1131FC54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252016"/>
            <a:ext cx="3735832" cy="719147"/>
          </a:xfrm>
          <a:prstGeom prst="rect">
            <a:avLst/>
          </a:prstGeom>
        </p:spPr>
      </p:pic>
      <p:pic>
        <p:nvPicPr>
          <p:cNvPr id="27" name="Picture 2" descr="Image result for erasmus plus png&quot;">
            <a:extLst>
              <a:ext uri="{FF2B5EF4-FFF2-40B4-BE49-F238E27FC236}">
                <a16:creationId xmlns:a16="http://schemas.microsoft.com/office/drawing/2014/main" id="{4EA71677-1B50-484D-B0D4-A0AF301D40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00966"/>
            <a:ext cx="1665077" cy="777036"/>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ine 27" descr="IMG_20200227_09405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51593" y="700985"/>
            <a:ext cx="2894457" cy="5659508"/>
          </a:xfrm>
          <a:prstGeom prst="rect">
            <a:avLst/>
          </a:prstGeom>
          <a:ln>
            <a:solidFill>
              <a:srgbClr val="C00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228600" y="3473450"/>
            <a:ext cx="3810000" cy="3232150"/>
          </a:xfrm>
          <a:prstGeom prst="rect">
            <a:avLst/>
          </a:prstGeom>
        </p:spPr>
        <p:txBody>
          <a:bodyPr>
            <a:noAutofit/>
          </a:bodyPr>
          <a:lstStyle/>
          <a:p>
            <a:pPr marL="0" marR="0" indent="450215">
              <a:lnSpc>
                <a:spcPct val="115000"/>
              </a:lnSpc>
              <a:spcBef>
                <a:spcPts val="0"/>
              </a:spcBef>
              <a:spcAft>
                <a:spcPts val="0"/>
              </a:spcAft>
            </a:pPr>
            <a:r>
              <a:rPr lang="ro-RO" sz="1800" dirty="0">
                <a:effectLst/>
                <a:latin typeface="Times New Roman" panose="02020603050405020304" pitchFamily="18" charset="0"/>
                <a:ea typeface="Calibri" panose="020F0502020204030204" pitchFamily="34" charset="0"/>
              </a:rPr>
              <a:t>O experiență interesantă a fost vizita la Ferme </a:t>
            </a:r>
            <a:r>
              <a:rPr lang="ro-RO" sz="1800" dirty="0" err="1">
                <a:effectLst/>
                <a:latin typeface="Times New Roman" panose="02020603050405020304" pitchFamily="18" charset="0"/>
                <a:ea typeface="Calibri" panose="020F0502020204030204" pitchFamily="34" charset="0"/>
              </a:rPr>
              <a:t>Nos</a:t>
            </a:r>
            <a:r>
              <a:rPr lang="ro-RO" sz="1800" dirty="0">
                <a:effectLst/>
                <a:latin typeface="Times New Roman" panose="02020603050405020304" pitchFamily="18" charset="0"/>
                <a:ea typeface="Calibri" panose="020F0502020204030204" pitchFamily="34" charset="0"/>
              </a:rPr>
              <a:t> </a:t>
            </a:r>
            <a:r>
              <a:rPr lang="ro-RO" sz="1800" dirty="0" err="1">
                <a:effectLst/>
                <a:latin typeface="Times New Roman" panose="02020603050405020304" pitchFamily="18" charset="0"/>
                <a:ea typeface="Calibri" panose="020F0502020204030204" pitchFamily="34" charset="0"/>
              </a:rPr>
              <a:t>Pilifs</a:t>
            </a:r>
            <a:r>
              <a:rPr lang="ro-RO" sz="1800" dirty="0">
                <a:effectLst/>
                <a:latin typeface="Times New Roman" panose="02020603050405020304" pitchFamily="18" charset="0"/>
                <a:ea typeface="Calibri" panose="020F0502020204030204" pitchFamily="34" charset="0"/>
              </a:rPr>
              <a:t>, care sprijină integrarea profesională a peste 140 de persoane cu diverse </a:t>
            </a:r>
            <a:r>
              <a:rPr lang="ro-RO" sz="1800" dirty="0" err="1">
                <a:effectLst/>
                <a:latin typeface="Times New Roman" panose="02020603050405020304" pitchFamily="18" charset="0"/>
                <a:ea typeface="Calibri" panose="020F0502020204030204" pitchFamily="34" charset="0"/>
              </a:rPr>
              <a:t>dizabiltăți</a:t>
            </a:r>
            <a:r>
              <a:rPr lang="ro-RO" sz="1800" dirty="0">
                <a:effectLst/>
                <a:latin typeface="Times New Roman" panose="02020603050405020304" pitchFamily="18" charset="0"/>
                <a:ea typeface="Calibri" panose="020F0502020204030204" pitchFamily="34" charset="0"/>
              </a:rPr>
              <a:t> și autism. Aceștia sunt implicați în diverse activități practice, iar produsele fermei sunt comercializate în magazinele locale, comunitatea susținând astfel integrarea în muncă a persoanelor cu dizabilități. </a:t>
            </a:r>
            <a:endParaRPr lang="en-US" sz="1800" dirty="0">
              <a:effectLst/>
              <a:latin typeface="Calibri" panose="020F0502020204030204" pitchFamily="34" charset="0"/>
              <a:ea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Calibri" pitchFamily="34" charset="0"/>
              <a:ea typeface="Calibri" pitchFamily="34" charset="0"/>
              <a:cs typeface="Calibri" pitchFamily="34" charset="0"/>
            </a:endParaRP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304800" y="152400"/>
            <a:ext cx="2424112" cy="323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0"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4191000" y="3495863"/>
            <a:ext cx="4294094" cy="3232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1"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3750733" y="129988"/>
            <a:ext cx="4309533" cy="323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Footer Placeholder 1">
            <a:extLst>
              <a:ext uri="{FF2B5EF4-FFF2-40B4-BE49-F238E27FC236}">
                <a16:creationId xmlns:a16="http://schemas.microsoft.com/office/drawing/2014/main" id="{40827F9C-7E96-40A5-86F3-16152474C990}"/>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187039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394447" y="3200400"/>
            <a:ext cx="8305800" cy="3352800"/>
          </a:xfrm>
          <a:prstGeom prst="rect">
            <a:avLst/>
          </a:prstGeom>
        </p:spPr>
        <p:txBody>
          <a:bodyPr>
            <a:noAutofit/>
          </a:bodyPr>
          <a:lstStyle/>
          <a:p>
            <a:pPr lvl="0" algn="just" defTabSz="914400" fontAlgn="base">
              <a:spcBef>
                <a:spcPct val="0"/>
              </a:spcBef>
              <a:spcAft>
                <a:spcPct val="0"/>
              </a:spcAft>
              <a:buClr>
                <a:schemeClr val="accent1">
                  <a:lumMod val="75000"/>
                </a:schemeClr>
              </a:buClr>
              <a:buSzPct val="85000"/>
              <a:defRPr/>
            </a:pPr>
            <a:r>
              <a:rPr lang="en-US" b="1" dirty="0" err="1">
                <a:solidFill>
                  <a:srgbClr val="C00000"/>
                </a:solidFill>
                <a:latin typeface="Times New Roman" pitchFamily="18" charset="0"/>
                <a:ea typeface="Calibri" pitchFamily="34" charset="0"/>
                <a:cs typeface="Times New Roman" pitchFamily="18" charset="0"/>
              </a:rPr>
              <a:t>Ziua</a:t>
            </a:r>
            <a:r>
              <a:rPr lang="en-US" b="1" dirty="0">
                <a:solidFill>
                  <a:srgbClr val="C00000"/>
                </a:solidFill>
                <a:latin typeface="Times New Roman" pitchFamily="18" charset="0"/>
                <a:ea typeface="Calibri" pitchFamily="34" charset="0"/>
                <a:cs typeface="Times New Roman" pitchFamily="18" charset="0"/>
              </a:rPr>
              <a:t> </a:t>
            </a:r>
            <a:r>
              <a:rPr lang="ro-RO" b="1" dirty="0">
                <a:solidFill>
                  <a:srgbClr val="C00000"/>
                </a:solidFill>
                <a:latin typeface="Times New Roman" pitchFamily="18" charset="0"/>
                <a:ea typeface="Calibri" pitchFamily="34" charset="0"/>
                <a:cs typeface="Times New Roman" pitchFamily="18" charset="0"/>
              </a:rPr>
              <a:t>3</a:t>
            </a:r>
            <a:r>
              <a:rPr lang="en-US" b="1" dirty="0">
                <a:solidFill>
                  <a:srgbClr val="C00000"/>
                </a:solidFill>
                <a:latin typeface="Times New Roman" pitchFamily="18" charset="0"/>
                <a:ea typeface="Calibri" pitchFamily="34" charset="0"/>
                <a:cs typeface="Times New Roman" pitchFamily="18" charset="0"/>
              </a:rPr>
              <a:t>: </a:t>
            </a:r>
            <a:r>
              <a:rPr lang="ro-RO" b="1" dirty="0">
                <a:solidFill>
                  <a:srgbClr val="C00000"/>
                </a:solidFill>
                <a:latin typeface="Times New Roman" pitchFamily="18" charset="0"/>
                <a:ea typeface="Calibri" pitchFamily="34" charset="0"/>
                <a:cs typeface="Times New Roman" pitchFamily="18" charset="0"/>
              </a:rPr>
              <a:t>26</a:t>
            </a:r>
            <a:r>
              <a:rPr lang="en-US" b="1" dirty="0">
                <a:solidFill>
                  <a:srgbClr val="C00000"/>
                </a:solidFill>
                <a:latin typeface="Times New Roman" pitchFamily="18" charset="0"/>
                <a:ea typeface="Calibri" pitchFamily="34" charset="0"/>
                <a:cs typeface="Times New Roman" pitchFamily="18" charset="0"/>
              </a:rPr>
              <a:t>.</a:t>
            </a:r>
            <a:r>
              <a:rPr lang="ro-RO" b="1" dirty="0">
                <a:solidFill>
                  <a:srgbClr val="C00000"/>
                </a:solidFill>
                <a:latin typeface="Times New Roman" pitchFamily="18" charset="0"/>
                <a:ea typeface="Calibri" pitchFamily="34" charset="0"/>
                <a:cs typeface="Times New Roman" pitchFamily="18" charset="0"/>
              </a:rPr>
              <a:t>0</a:t>
            </a:r>
            <a:r>
              <a:rPr lang="en-US" b="1" dirty="0">
                <a:solidFill>
                  <a:srgbClr val="C00000"/>
                </a:solidFill>
                <a:latin typeface="Times New Roman" pitchFamily="18" charset="0"/>
                <a:ea typeface="Calibri" pitchFamily="34" charset="0"/>
                <a:cs typeface="Times New Roman" pitchFamily="18" charset="0"/>
              </a:rPr>
              <a:t>1.202</a:t>
            </a:r>
            <a:r>
              <a:rPr lang="ro-RO" b="1" dirty="0">
                <a:solidFill>
                  <a:srgbClr val="C00000"/>
                </a:solidFill>
                <a:latin typeface="Times New Roman" pitchFamily="18" charset="0"/>
                <a:ea typeface="Calibri" pitchFamily="34" charset="0"/>
                <a:cs typeface="Times New Roman" pitchFamily="18" charset="0"/>
              </a:rPr>
              <a:t>2</a:t>
            </a:r>
            <a:r>
              <a:rPr lang="en-US" b="1" dirty="0">
                <a:solidFill>
                  <a:srgbClr val="C00000"/>
                </a:solidFill>
                <a:latin typeface="Times New Roman" pitchFamily="18" charset="0"/>
                <a:ea typeface="Calibri" pitchFamily="34" charset="0"/>
                <a:cs typeface="Times New Roman" pitchFamily="18" charset="0"/>
              </a:rPr>
              <a:t> </a:t>
            </a:r>
            <a:endParaRPr lang="ro-RO" b="1" dirty="0">
              <a:solidFill>
                <a:srgbClr val="C00000"/>
              </a:solidFill>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
                <a:schemeClr val="accent1">
                  <a:lumMod val="75000"/>
                </a:schemeClr>
              </a:buClr>
              <a:buSzPct val="85000"/>
              <a:tabLst/>
              <a:defRPr/>
            </a:pPr>
            <a:r>
              <a:rPr lang="ro-RO" b="1" dirty="0">
                <a:latin typeface="Times New Roman" pitchFamily="18" charset="0"/>
                <a:ea typeface="Calibri" pitchFamily="34" charset="0"/>
                <a:cs typeface="Times New Roman" pitchFamily="18" charset="0"/>
              </a:rPr>
              <a:t>Activitate de formare</a:t>
            </a:r>
          </a:p>
          <a:p>
            <a:pPr marR="0" lvl="0" algn="just" defTabSz="914400" rtl="0" eaLnBrk="1" fontAlgn="base" latinLnBrk="0" hangingPunct="1">
              <a:lnSpc>
                <a:spcPct val="100000"/>
              </a:lnSpc>
              <a:spcBef>
                <a:spcPct val="0"/>
              </a:spcBef>
              <a:spcAft>
                <a:spcPct val="0"/>
              </a:spcAft>
              <a:buClr>
                <a:schemeClr val="accent1">
                  <a:lumMod val="75000"/>
                </a:schemeClr>
              </a:buClr>
              <a:buSzPct val="85000"/>
              <a:tabLst/>
              <a:defRPr/>
            </a:pPr>
            <a:endParaRPr lang="ro-RO" sz="1800" dirty="0">
              <a:effectLst/>
              <a:latin typeface="Times New Roman" panose="02020603050405020304" pitchFamily="18" charset="0"/>
              <a:ea typeface="Calibri" panose="020F0502020204030204" pitchFamily="34" charset="0"/>
            </a:endParaRPr>
          </a:p>
          <a:p>
            <a:pPr marR="0" lvl="0" defTabSz="914400" rtl="0" eaLnBrk="1" fontAlgn="base" latinLnBrk="0" hangingPunct="1">
              <a:lnSpc>
                <a:spcPct val="100000"/>
              </a:lnSpc>
              <a:spcBef>
                <a:spcPct val="0"/>
              </a:spcBef>
              <a:spcAft>
                <a:spcPct val="0"/>
              </a:spcAft>
              <a:buClr>
                <a:schemeClr val="accent1">
                  <a:lumMod val="75000"/>
                </a:schemeClr>
              </a:buClr>
              <a:buSzPct val="85000"/>
              <a:tabLst/>
              <a:defRPr/>
            </a:pPr>
            <a:r>
              <a:rPr lang="ro-RO" sz="1600" dirty="0">
                <a:effectLst/>
                <a:latin typeface="Times New Roman" panose="02020603050405020304" pitchFamily="18" charset="0"/>
                <a:ea typeface="Calibri" panose="020F0502020204030204" pitchFamily="34" charset="0"/>
              </a:rPr>
              <a:t>Specialiștii din țările implicate au dezbătut probleme teoretice și au identificat practici educaționale care pot fi aplicate pentru integrarea școlară a elevilor cu tulburări din spectrul autist. În centrul activităților au fost modalitățile practice de integrare școlară și intervențiile terapeutice ale specialiștilor care pot facilita adaptarea elevilor cu tulburări de spectru autist la mediul școlar, precum și modalitățile de inserție </a:t>
            </a:r>
            <a:r>
              <a:rPr lang="ro-RO" sz="1600" dirty="0" err="1">
                <a:effectLst/>
                <a:latin typeface="Times New Roman" panose="02020603050405020304" pitchFamily="18" charset="0"/>
                <a:ea typeface="Calibri" panose="020F0502020204030204" pitchFamily="34" charset="0"/>
              </a:rPr>
              <a:t>socio</a:t>
            </a:r>
            <a:r>
              <a:rPr lang="ro-RO" sz="1600" dirty="0">
                <a:effectLst/>
                <a:latin typeface="Times New Roman" panose="02020603050405020304" pitchFamily="18" charset="0"/>
                <a:ea typeface="Calibri" panose="020F0502020204030204" pitchFamily="34" charset="0"/>
              </a:rPr>
              <a:t>-profesională pentru </a:t>
            </a:r>
            <a:r>
              <a:rPr lang="ro-RO" sz="1600" dirty="0" err="1">
                <a:effectLst/>
                <a:latin typeface="Times New Roman" panose="02020603050405020304" pitchFamily="18" charset="0"/>
                <a:ea typeface="Calibri" panose="020F0502020204030204" pitchFamily="34" charset="0"/>
              </a:rPr>
              <a:t>acesată</a:t>
            </a:r>
            <a:r>
              <a:rPr lang="ro-RO" sz="1600" dirty="0">
                <a:effectLst/>
                <a:latin typeface="Times New Roman" panose="02020603050405020304" pitchFamily="18" charset="0"/>
                <a:ea typeface="Calibri" panose="020F0502020204030204" pitchFamily="34" charset="0"/>
              </a:rPr>
              <a:t> categorie de elevi. </a:t>
            </a:r>
            <a:endParaRPr lang="en-US" sz="1600" dirty="0">
              <a:effectLst/>
              <a:latin typeface="Calibri" panose="020F0502020204030204" pitchFamily="34" charset="0"/>
              <a:ea typeface="Calibri" panose="020F0502020204030204" pitchFamily="34" charset="0"/>
            </a:endParaRPr>
          </a:p>
          <a:p>
            <a:r>
              <a:rPr lang="ro-RO" sz="1600" dirty="0">
                <a:effectLst/>
                <a:latin typeface="Times New Roman" panose="02020603050405020304" pitchFamily="18" charset="0"/>
                <a:ea typeface="Calibri" panose="020F0502020204030204" pitchFamily="34" charset="0"/>
              </a:rPr>
              <a:t>O atenție deosebită s-a acordat mijloacelor de integrare școlară a copiilor cu </a:t>
            </a:r>
            <a:r>
              <a:rPr lang="ro-RO" sz="1600" dirty="0" err="1">
                <a:effectLst/>
                <a:latin typeface="Times New Roman" panose="02020603050405020304" pitchFamily="18" charset="0"/>
                <a:ea typeface="Calibri" panose="020F0502020204030204" pitchFamily="34" charset="0"/>
              </a:rPr>
              <a:t>TSA</a:t>
            </a:r>
            <a:r>
              <a:rPr lang="ro-RO" sz="1600" dirty="0">
                <a:effectLst/>
                <a:latin typeface="Times New Roman" panose="02020603050405020304" pitchFamily="18" charset="0"/>
                <a:ea typeface="Calibri" panose="020F0502020204030204" pitchFamily="34" charset="0"/>
              </a:rPr>
              <a:t>, creării unor medii școlare incluzive și identificării de strategii, metode și materiale care pot facilita adaptarea școlară a acestor elevi. Din discuțiile și dezbaterile </a:t>
            </a:r>
            <a:r>
              <a:rPr lang="ro-RO" sz="1600" dirty="0" err="1">
                <a:effectLst/>
                <a:latin typeface="Times New Roman" panose="02020603050405020304" pitchFamily="18" charset="0"/>
                <a:ea typeface="Calibri" panose="020F0502020204030204" pitchFamily="34" charset="0"/>
              </a:rPr>
              <a:t>seminariilor</a:t>
            </a:r>
            <a:r>
              <a:rPr lang="ro-RO" sz="1600" dirty="0">
                <a:effectLst/>
                <a:latin typeface="Times New Roman" panose="02020603050405020304" pitchFamily="18" charset="0"/>
                <a:ea typeface="Calibri" panose="020F0502020204030204" pitchFamily="34" charset="0"/>
              </a:rPr>
              <a:t> s-au conturat practici educaționale care pot conduce la înțelegerea dificultăților copiilor cu autism. </a:t>
            </a:r>
            <a:endParaRPr lang="en-US" sz="1600"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Calibri" pitchFamily="34"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Calibri" pitchFamily="34" charset="0"/>
              <a:ea typeface="Calibri" pitchFamily="34" charset="0"/>
              <a:cs typeface="Calibri" pitchFamily="34" charset="0"/>
            </a:endParaRPr>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3505200" y="228600"/>
            <a:ext cx="5329237" cy="34917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Footer Placeholder 1">
            <a:extLst>
              <a:ext uri="{FF2B5EF4-FFF2-40B4-BE49-F238E27FC236}">
                <a16:creationId xmlns:a16="http://schemas.microsoft.com/office/drawing/2014/main" id="{7AAC520B-26BD-4FFC-8802-F0A6A571F69B}"/>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96861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2718" y="172797"/>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pic>
        <p:nvPicPr>
          <p:cNvPr id="717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76469" y="3352801"/>
            <a:ext cx="3514531" cy="3014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847314" y="304800"/>
            <a:ext cx="3612476" cy="2709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173"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5036277" y="390910"/>
            <a:ext cx="3814301"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5">
            <a:extLst>
              <a:ext uri="{FF2B5EF4-FFF2-40B4-BE49-F238E27FC236}">
                <a16:creationId xmlns:a16="http://schemas.microsoft.com/office/drawing/2014/main" id="{8734DC02-4F5C-4C8E-BA22-4DBBAC2FCA2B}"/>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66393" y="3961822"/>
            <a:ext cx="4284185" cy="2398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3429000" y="3733800"/>
            <a:ext cx="5486400" cy="2935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u 1">
            <a:extLst>
              <a:ext uri="{FF2B5EF4-FFF2-40B4-BE49-F238E27FC236}">
                <a16:creationId xmlns:a16="http://schemas.microsoft.com/office/drawing/2014/main" id="{F47924C5-83C2-42F7-BE81-6349B9DBD77B}"/>
              </a:ext>
            </a:extLst>
          </p:cNvPr>
          <p:cNvSpPr>
            <a:spLocks noGrp="1"/>
          </p:cNvSpPr>
          <p:nvPr>
            <p:ph type="title"/>
          </p:nvPr>
        </p:nvSpPr>
        <p:spPr>
          <a:xfrm>
            <a:off x="304800" y="484632"/>
            <a:ext cx="3048000" cy="5839968"/>
          </a:xfrm>
        </p:spPr>
        <p:txBody>
          <a:bodyPr>
            <a:noAutofit/>
          </a:bodyPr>
          <a:lstStyle/>
          <a:p>
            <a:pPr fontAlgn="base">
              <a:spcAft>
                <a:spcPct val="0"/>
              </a:spcAft>
              <a:defRPr/>
            </a:pPr>
            <a:r>
              <a:rPr lang="en-US" sz="1800" b="1" dirty="0" err="1">
                <a:solidFill>
                  <a:srgbClr val="C00000"/>
                </a:solidFill>
                <a:latin typeface="Times New Roman" pitchFamily="18" charset="0"/>
                <a:ea typeface="Calibri" pitchFamily="34" charset="0"/>
                <a:cs typeface="Times New Roman" pitchFamily="18" charset="0"/>
              </a:rPr>
              <a:t>Ziua</a:t>
            </a:r>
            <a:r>
              <a:rPr lang="en-US" sz="1800" b="1" dirty="0">
                <a:solidFill>
                  <a:srgbClr val="C00000"/>
                </a:solidFill>
                <a:latin typeface="Times New Roman" pitchFamily="18" charset="0"/>
                <a:ea typeface="Calibri" pitchFamily="34" charset="0"/>
                <a:cs typeface="Times New Roman" pitchFamily="18" charset="0"/>
              </a:rPr>
              <a:t> </a:t>
            </a:r>
            <a:r>
              <a:rPr lang="ro-RO" sz="1800" b="1" dirty="0">
                <a:solidFill>
                  <a:srgbClr val="C00000"/>
                </a:solidFill>
                <a:latin typeface="Times New Roman" pitchFamily="18" charset="0"/>
                <a:ea typeface="Calibri" pitchFamily="34" charset="0"/>
                <a:cs typeface="Times New Roman" pitchFamily="18" charset="0"/>
              </a:rPr>
              <a:t>4</a:t>
            </a:r>
            <a:r>
              <a:rPr lang="en-US" sz="1800" b="1" dirty="0">
                <a:solidFill>
                  <a:srgbClr val="C00000"/>
                </a:solidFill>
                <a:latin typeface="Times New Roman" pitchFamily="18" charset="0"/>
                <a:ea typeface="Calibri" pitchFamily="34" charset="0"/>
                <a:cs typeface="Times New Roman" pitchFamily="18" charset="0"/>
              </a:rPr>
              <a:t>: </a:t>
            </a:r>
            <a:r>
              <a:rPr lang="ro-RO" sz="1800" b="1" dirty="0">
                <a:solidFill>
                  <a:srgbClr val="C00000"/>
                </a:solidFill>
                <a:latin typeface="Times New Roman" pitchFamily="18" charset="0"/>
                <a:ea typeface="Calibri" pitchFamily="34" charset="0"/>
                <a:cs typeface="Times New Roman" pitchFamily="18" charset="0"/>
              </a:rPr>
              <a:t>27</a:t>
            </a:r>
            <a:r>
              <a:rPr lang="en-US" sz="1800" b="1" dirty="0">
                <a:solidFill>
                  <a:srgbClr val="C00000"/>
                </a:solidFill>
                <a:latin typeface="Times New Roman" pitchFamily="18" charset="0"/>
                <a:ea typeface="Calibri" pitchFamily="34" charset="0"/>
                <a:cs typeface="Times New Roman" pitchFamily="18" charset="0"/>
              </a:rPr>
              <a:t>.</a:t>
            </a:r>
            <a:r>
              <a:rPr lang="ro-RO" sz="1800" b="1" dirty="0">
                <a:solidFill>
                  <a:srgbClr val="C00000"/>
                </a:solidFill>
                <a:latin typeface="Times New Roman" pitchFamily="18" charset="0"/>
                <a:ea typeface="Calibri" pitchFamily="34" charset="0"/>
                <a:cs typeface="Times New Roman" pitchFamily="18" charset="0"/>
              </a:rPr>
              <a:t>0</a:t>
            </a:r>
            <a:r>
              <a:rPr lang="en-US" sz="1800" b="1" dirty="0">
                <a:solidFill>
                  <a:srgbClr val="C00000"/>
                </a:solidFill>
                <a:latin typeface="Times New Roman" pitchFamily="18" charset="0"/>
                <a:ea typeface="Calibri" pitchFamily="34" charset="0"/>
                <a:cs typeface="Times New Roman" pitchFamily="18" charset="0"/>
              </a:rPr>
              <a:t>1.202</a:t>
            </a:r>
            <a:r>
              <a:rPr lang="ro-RO" sz="1800" b="1" dirty="0">
                <a:solidFill>
                  <a:srgbClr val="C00000"/>
                </a:solidFill>
                <a:latin typeface="Times New Roman" pitchFamily="18" charset="0"/>
                <a:ea typeface="Calibri" pitchFamily="34" charset="0"/>
                <a:cs typeface="Times New Roman" pitchFamily="18" charset="0"/>
              </a:rPr>
              <a:t>2</a:t>
            </a:r>
            <a:r>
              <a:rPr lang="en-US" sz="1800" b="1" dirty="0">
                <a:solidFill>
                  <a:srgbClr val="C00000"/>
                </a:solidFill>
                <a:latin typeface="Times New Roman" pitchFamily="18" charset="0"/>
                <a:ea typeface="Calibri" pitchFamily="34" charset="0"/>
                <a:cs typeface="Times New Roman" pitchFamily="18" charset="0"/>
              </a:rPr>
              <a:t> </a:t>
            </a:r>
            <a:r>
              <a:rPr lang="ro-RO" sz="1800" b="1" dirty="0">
                <a:solidFill>
                  <a:srgbClr val="C00000"/>
                </a:solidFill>
                <a:latin typeface="Times New Roman" pitchFamily="18" charset="0"/>
                <a:ea typeface="Calibri" pitchFamily="34" charset="0"/>
                <a:cs typeface="Times New Roman" pitchFamily="18" charset="0"/>
              </a:rPr>
              <a:t/>
            </a:r>
            <a:br>
              <a:rPr lang="ro-RO" sz="1800" b="1" dirty="0">
                <a:solidFill>
                  <a:srgbClr val="C00000"/>
                </a:solidFill>
                <a:latin typeface="Times New Roman" pitchFamily="18" charset="0"/>
                <a:ea typeface="Calibri" pitchFamily="34" charset="0"/>
                <a:cs typeface="Times New Roman" pitchFamily="18" charset="0"/>
              </a:rPr>
            </a:br>
            <a:r>
              <a:rPr lang="ro-RO" sz="1800" b="1" dirty="0">
                <a:solidFill>
                  <a:srgbClr val="C00000"/>
                </a:solidFill>
                <a:latin typeface="Times New Roman" pitchFamily="18" charset="0"/>
                <a:ea typeface="Calibri" pitchFamily="34" charset="0"/>
                <a:cs typeface="Times New Roman" pitchFamily="18" charset="0"/>
              </a:rPr>
              <a:t/>
            </a:r>
            <a:br>
              <a:rPr lang="ro-RO" sz="1800" b="1" dirty="0">
                <a:solidFill>
                  <a:srgbClr val="C00000"/>
                </a:solidFill>
                <a:latin typeface="Times New Roman" pitchFamily="18" charset="0"/>
                <a:ea typeface="Calibri" pitchFamily="34" charset="0"/>
                <a:cs typeface="Times New Roman" pitchFamily="18" charset="0"/>
              </a:rPr>
            </a:br>
            <a:r>
              <a:rPr lang="ro-RO" sz="1800" b="1" cap="none" dirty="0">
                <a:latin typeface="Times New Roman" pitchFamily="18" charset="0"/>
                <a:ea typeface="Calibri" pitchFamily="34" charset="0"/>
                <a:cs typeface="Times New Roman" pitchFamily="18" charset="0"/>
              </a:rPr>
              <a:t>Vizită la Școala Specială</a:t>
            </a:r>
            <a:br>
              <a:rPr lang="ro-RO" sz="1800" b="1" cap="none" dirty="0">
                <a:latin typeface="Times New Roman" pitchFamily="18" charset="0"/>
                <a:ea typeface="Calibri" pitchFamily="34" charset="0"/>
                <a:cs typeface="Times New Roman" pitchFamily="18" charset="0"/>
              </a:rPr>
            </a:br>
            <a:r>
              <a:rPr lang="ro-RO" sz="1800" b="1" cap="none" dirty="0">
                <a:latin typeface="Times New Roman" pitchFamily="18" charset="0"/>
                <a:ea typeface="Calibri" pitchFamily="34" charset="0"/>
                <a:cs typeface="Times New Roman" pitchFamily="18" charset="0"/>
              </a:rPr>
              <a:t>”St Gabriel” - </a:t>
            </a:r>
            <a:r>
              <a:rPr lang="en-US" sz="1800" b="1" dirty="0">
                <a:solidFill>
                  <a:schemeClr val="tx1"/>
                </a:solidFill>
                <a:latin typeface="Times New Roman" pitchFamily="18" charset="0"/>
                <a:cs typeface="Times New Roman" pitchFamily="18" charset="0"/>
              </a:rPr>
              <a:t>BRUXELLES</a:t>
            </a:r>
            <a:r>
              <a:rPr lang="ro-RO" sz="1800" b="1" cap="none" dirty="0">
                <a:solidFill>
                  <a:schemeClr val="tx1"/>
                </a:solidFill>
                <a:latin typeface="Times New Roman" pitchFamily="18" charset="0"/>
                <a:ea typeface="Calibri" pitchFamily="34" charset="0"/>
                <a:cs typeface="Times New Roman" pitchFamily="18" charset="0"/>
              </a:rPr>
              <a:t/>
            </a:r>
            <a:br>
              <a:rPr lang="ro-RO" sz="1800" b="1" cap="none" dirty="0">
                <a:solidFill>
                  <a:schemeClr val="tx1"/>
                </a:solidFill>
                <a:latin typeface="Times New Roman" pitchFamily="18" charset="0"/>
                <a:ea typeface="Calibri" pitchFamily="34" charset="0"/>
                <a:cs typeface="Times New Roman" pitchFamily="18" charset="0"/>
              </a:rPr>
            </a:br>
            <a:r>
              <a:rPr lang="ro-RO" sz="1800" b="1" cap="none" dirty="0">
                <a:latin typeface="Times New Roman" pitchFamily="18" charset="0"/>
                <a:ea typeface="Calibri" pitchFamily="34" charset="0"/>
                <a:cs typeface="Times New Roman" pitchFamily="18" charset="0"/>
              </a:rPr>
              <a:t/>
            </a:r>
            <a:br>
              <a:rPr lang="ro-RO" sz="1800" b="1" cap="none" dirty="0">
                <a:latin typeface="Times New Roman" pitchFamily="18" charset="0"/>
                <a:ea typeface="Calibri" pitchFamily="34" charset="0"/>
                <a:cs typeface="Times New Roman" pitchFamily="18" charset="0"/>
              </a:rPr>
            </a:br>
            <a:r>
              <a:rPr lang="ro-RO" sz="1800" b="1" cap="none" dirty="0">
                <a:latin typeface="Times New Roman" pitchFamily="18" charset="0"/>
                <a:ea typeface="Calibri" pitchFamily="34" charset="0"/>
                <a:cs typeface="Times New Roman" pitchFamily="18" charset="0"/>
              </a:rPr>
              <a:t/>
            </a:r>
            <a:br>
              <a:rPr lang="ro-RO" sz="1800" b="1" cap="none" dirty="0">
                <a:latin typeface="Times New Roman" pitchFamily="18" charset="0"/>
                <a:ea typeface="Calibri" pitchFamily="34" charset="0"/>
                <a:cs typeface="Times New Roman" pitchFamily="18" charset="0"/>
              </a:rPr>
            </a:br>
            <a:r>
              <a:rPr lang="ro-RO" sz="1800" cap="none" dirty="0">
                <a:effectLst/>
                <a:latin typeface="Times New Roman" panose="02020603050405020304" pitchFamily="18" charset="0"/>
                <a:ea typeface="Calibri" panose="020F0502020204030204" pitchFamily="34" charset="0"/>
              </a:rPr>
              <a:t>Aspectele teoretice și practicile educaționale au fost completate de o vizită la această școală specială pentru elevi cu tulburări de învățare și tulburări de limbaj, care școlariza și copii diagnosticați cu TSA.</a:t>
            </a:r>
            <a:r>
              <a:rPr lang="en-US" sz="1800" dirty="0">
                <a:effectLst/>
                <a:latin typeface="Calibri" panose="020F0502020204030204" pitchFamily="34" charset="0"/>
                <a:ea typeface="Calibri" panose="020F0502020204030204" pitchFamily="34" charset="0"/>
              </a:rPr>
              <a:t/>
            </a:r>
            <a:br>
              <a:rPr lang="en-US" sz="1800" dirty="0">
                <a:effectLst/>
                <a:latin typeface="Calibri" panose="020F0502020204030204" pitchFamily="34" charset="0"/>
                <a:ea typeface="Calibri" panose="020F0502020204030204" pitchFamily="34" charset="0"/>
              </a:rPr>
            </a:br>
            <a:endParaRPr lang="en-US" sz="1800" dirty="0"/>
          </a:p>
        </p:txBody>
      </p:sp>
      <p:pic>
        <p:nvPicPr>
          <p:cNvPr id="8" name="Picture 3">
            <a:extLst>
              <a:ext uri="{FF2B5EF4-FFF2-40B4-BE49-F238E27FC236}">
                <a16:creationId xmlns:a16="http://schemas.microsoft.com/office/drawing/2014/main" id="{3A5C7244-D23D-4CC0-A9D6-8880D4E3F14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63"/>
          <a:stretch/>
        </p:blipFill>
        <p:spPr bwMode="auto">
          <a:xfrm>
            <a:off x="4495800" y="264834"/>
            <a:ext cx="4368282" cy="3240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Footer Placeholder 2">
            <a:extLst>
              <a:ext uri="{FF2B5EF4-FFF2-40B4-BE49-F238E27FC236}">
                <a16:creationId xmlns:a16="http://schemas.microsoft.com/office/drawing/2014/main" id="{E5848802-4B0E-4896-A1A0-363E254CC4BE}"/>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2582253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609600" y="533400"/>
            <a:ext cx="3276600" cy="1066800"/>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kumimoji="0" lang="en-US" b="1" i="0" u="none" strike="noStrike" kern="1200" cap="none" spc="0" normalizeH="0" baseline="0" noProof="0" dirty="0" err="1">
                <a:ln>
                  <a:noFill/>
                </a:ln>
                <a:solidFill>
                  <a:srgbClr val="C00000"/>
                </a:solidFill>
                <a:effectLst/>
                <a:uLnTx/>
                <a:uFillTx/>
                <a:latin typeface="Times New Roman" pitchFamily="18" charset="0"/>
                <a:ea typeface="Calibri" pitchFamily="34" charset="0"/>
                <a:cs typeface="Times New Roman" pitchFamily="18" charset="0"/>
              </a:rPr>
              <a:t>Ziua</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5: </a:t>
            </a:r>
            <a:r>
              <a:rPr lang="ro-RO" b="1" dirty="0">
                <a:solidFill>
                  <a:srgbClr val="C00000"/>
                </a:solidFill>
                <a:latin typeface="Times New Roman" pitchFamily="18" charset="0"/>
                <a:ea typeface="Calibri" pitchFamily="34" charset="0"/>
                <a:cs typeface="Times New Roman" pitchFamily="18" charset="0"/>
              </a:rPr>
              <a:t>28</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0</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1.202</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2</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a:t>
            </a:r>
            <a:endPar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endParaRPr>
          </a:p>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lang="en-US" dirty="0" err="1">
                <a:latin typeface="Times New Roman" pitchFamily="18" charset="0"/>
                <a:ea typeface="Calibri" pitchFamily="34" charset="0"/>
                <a:cs typeface="Times New Roman" pitchFamily="18" charset="0"/>
              </a:rPr>
              <a:t>Ceremonie</a:t>
            </a:r>
            <a:r>
              <a:rPr lang="en-US" dirty="0">
                <a:latin typeface="Times New Roman" pitchFamily="18" charset="0"/>
                <a:ea typeface="Calibri" pitchFamily="34" charset="0"/>
                <a:cs typeface="Times New Roman" pitchFamily="18" charset="0"/>
              </a:rPr>
              <a:t> de </a:t>
            </a:r>
            <a:r>
              <a:rPr lang="en-US" dirty="0" err="1">
                <a:latin typeface="Times New Roman" pitchFamily="18" charset="0"/>
                <a:ea typeface="Calibri" pitchFamily="34" charset="0"/>
                <a:cs typeface="Times New Roman" pitchFamily="18" charset="0"/>
              </a:rPr>
              <a:t>absolvire</a:t>
            </a:r>
            <a:endParaRPr lang="en-US"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lang="en-US" dirty="0">
              <a:latin typeface="Times New Roman" pitchFamily="18" charset="0"/>
              <a:ea typeface="Calibri" pitchFamily="34" charset="0"/>
              <a:cs typeface="Times New Roman" pitchFamily="18" charset="0"/>
            </a:endParaRP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4103993" y="228600"/>
            <a:ext cx="4669813"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229335" y="1905001"/>
            <a:ext cx="3543300" cy="472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3">
            <a:extLst>
              <a:ext uri="{FF2B5EF4-FFF2-40B4-BE49-F238E27FC236}">
                <a16:creationId xmlns:a16="http://schemas.microsoft.com/office/drawing/2014/main" id="{0203BC6F-CF9F-4F2B-9F54-0D9F827740A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14800" y="3200400"/>
            <a:ext cx="22098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a:extLst>
              <a:ext uri="{FF2B5EF4-FFF2-40B4-BE49-F238E27FC236}">
                <a16:creationId xmlns:a16="http://schemas.microsoft.com/office/drawing/2014/main" id="{9F4113B8-324E-44D9-9CE4-C7AAAA28A3C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6564006" y="3200400"/>
            <a:ext cx="22098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Footer Placeholder 1">
            <a:extLst>
              <a:ext uri="{FF2B5EF4-FFF2-40B4-BE49-F238E27FC236}">
                <a16:creationId xmlns:a16="http://schemas.microsoft.com/office/drawing/2014/main" id="{5E7B1FD1-8F3C-46D5-B6E1-AE6A00EC3B7E}"/>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4012612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32380"/>
            <a:ext cx="8839200" cy="6556813"/>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sp>
        <p:nvSpPr>
          <p:cNvPr id="9" name="Footer Placeholder 8"/>
          <p:cNvSpPr txBox="1">
            <a:spLocks/>
          </p:cNvSpPr>
          <p:nvPr/>
        </p:nvSpPr>
        <p:spPr>
          <a:xfrm>
            <a:off x="3188568" y="6360494"/>
            <a:ext cx="2895600" cy="365125"/>
          </a:xfrm>
          <a:prstGeom prst="rect">
            <a:avLst/>
          </a:prstGeom>
        </p:spPr>
        <p:txBody>
          <a:bodyPr vert="horz" lIns="91440" tIns="45720" rIns="91440" bIns="45720" rtlCol="0" anchor="ctr"/>
          <a:lstStyle/>
          <a:p>
            <a:r>
              <a:rPr lang="en-GB" sz="1200" dirty="0">
                <a:solidFill>
                  <a:srgbClr val="BB9D39"/>
                </a:solidFill>
                <a:latin typeface="Century Gothic" pitchFamily="34" charset="0"/>
              </a:rPr>
              <a:t>Konya, 27-28 February 2020</a:t>
            </a:r>
          </a:p>
        </p:txBody>
      </p:sp>
      <p:grpSp>
        <p:nvGrpSpPr>
          <p:cNvPr id="2" name="Group 11"/>
          <p:cNvGrpSpPr/>
          <p:nvPr/>
        </p:nvGrpSpPr>
        <p:grpSpPr>
          <a:xfrm>
            <a:off x="3276600" y="381000"/>
            <a:ext cx="3733800" cy="304800"/>
            <a:chOff x="2746660" y="374275"/>
            <a:chExt cx="4129164" cy="462437"/>
          </a:xfrm>
        </p:grpSpPr>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6660" y="374275"/>
              <a:ext cx="362292" cy="462437"/>
            </a:xfrm>
            <a:prstGeom prst="rect">
              <a:avLst/>
            </a:prstGeom>
          </p:spPr>
        </p:pic>
        <p:sp>
          <p:nvSpPr>
            <p:cNvPr id="17" name="TextBox 16"/>
            <p:cNvSpPr txBox="1"/>
            <p:nvPr/>
          </p:nvSpPr>
          <p:spPr>
            <a:xfrm>
              <a:off x="3141040" y="378023"/>
              <a:ext cx="3734784" cy="307777"/>
            </a:xfrm>
            <a:prstGeom prst="rect">
              <a:avLst/>
            </a:prstGeom>
            <a:noFill/>
          </p:spPr>
          <p:txBody>
            <a:bodyPr wrap="square" rtlCol="0">
              <a:spAutoFit/>
            </a:bodyPr>
            <a:lstStyle/>
            <a:p>
              <a:r>
                <a:rPr lang="en-GB" sz="1400" dirty="0" err="1">
                  <a:solidFill>
                    <a:schemeClr val="tx2"/>
                  </a:solidFill>
                  <a:latin typeface="Century Gothic" panose="020B0502020202020204" pitchFamily="34" charset="0"/>
                </a:rPr>
                <a:t>Inspectoratul</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Şcolar</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Judeţean</a:t>
              </a:r>
              <a:r>
                <a:rPr lang="en-GB" sz="1400" dirty="0">
                  <a:solidFill>
                    <a:schemeClr val="tx2"/>
                  </a:solidFill>
                  <a:latin typeface="Century Gothic" panose="020B0502020202020204" pitchFamily="34" charset="0"/>
                </a:rPr>
                <a:t> </a:t>
              </a:r>
              <a:r>
                <a:rPr lang="en-GB" sz="1400" dirty="0" err="1">
                  <a:solidFill>
                    <a:schemeClr val="tx2"/>
                  </a:solidFill>
                  <a:latin typeface="Century Gothic" panose="020B0502020202020204" pitchFamily="34" charset="0"/>
                </a:rPr>
                <a:t>Iaşi</a:t>
              </a:r>
              <a:endParaRPr lang="en-GB" sz="1400" dirty="0">
                <a:solidFill>
                  <a:schemeClr val="tx2"/>
                </a:solidFill>
                <a:latin typeface="Century Gothic" panose="020B0502020202020204" pitchFamily="34" charset="0"/>
              </a:endParaRPr>
            </a:p>
          </p:txBody>
        </p:sp>
      </p:grpSp>
      <p:sp>
        <p:nvSpPr>
          <p:cNvPr id="13" name="Freeform: Shape 7">
            <a:extLst>
              <a:ext uri="{FF2B5EF4-FFF2-40B4-BE49-F238E27FC236}">
                <a16:creationId xmlns:a16="http://schemas.microsoft.com/office/drawing/2014/main" id="{3E9FBC8E-8666-4442-8D7D-B250510CD4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63" y="2005"/>
            <a:ext cx="8181474" cy="6853991"/>
          </a:xfrm>
          <a:custGeom>
            <a:avLst/>
            <a:gdLst>
              <a:gd name="connsiteX0" fmla="*/ 9059740 w 10908632"/>
              <a:gd name="connsiteY0" fmla="*/ 0 h 6853991"/>
              <a:gd name="connsiteX1" fmla="*/ 9694921 w 10908632"/>
              <a:gd name="connsiteY1" fmla="*/ 0 h 6853991"/>
              <a:gd name="connsiteX2" fmla="*/ 9825053 w 10908632"/>
              <a:gd name="connsiteY2" fmla="*/ 165594 h 6853991"/>
              <a:gd name="connsiteX3" fmla="*/ 10908632 w 10908632"/>
              <a:gd name="connsiteY3" fmla="*/ 3429000 h 6853991"/>
              <a:gd name="connsiteX4" fmla="*/ 9825053 w 10908632"/>
              <a:gd name="connsiteY4" fmla="*/ 6692406 h 6853991"/>
              <a:gd name="connsiteX5" fmla="*/ 9698072 w 10908632"/>
              <a:gd name="connsiteY5" fmla="*/ 6853991 h 6853991"/>
              <a:gd name="connsiteX6" fmla="*/ 9063562 w 10908632"/>
              <a:gd name="connsiteY6" fmla="*/ 6853991 h 6853991"/>
              <a:gd name="connsiteX7" fmla="*/ 9138428 w 10908632"/>
              <a:gd name="connsiteY7" fmla="*/ 6775466 h 6853991"/>
              <a:gd name="connsiteX8" fmla="*/ 10431379 w 10908632"/>
              <a:gd name="connsiteY8" fmla="*/ 3429000 h 6853991"/>
              <a:gd name="connsiteX9" fmla="*/ 9138428 w 10908632"/>
              <a:gd name="connsiteY9" fmla="*/ 82534 h 6853991"/>
              <a:gd name="connsiteX10" fmla="*/ 2037821 w 10908632"/>
              <a:gd name="connsiteY10" fmla="*/ 0 h 6853991"/>
              <a:gd name="connsiteX11" fmla="*/ 8870811 w 10908632"/>
              <a:gd name="connsiteY11" fmla="*/ 0 h 6853991"/>
              <a:gd name="connsiteX12" fmla="*/ 8877212 w 10908632"/>
              <a:gd name="connsiteY12" fmla="*/ 6103 h 6853991"/>
              <a:gd name="connsiteX13" fmla="*/ 10295021 w 10908632"/>
              <a:gd name="connsiteY13" fmla="*/ 3429000 h 6853991"/>
              <a:gd name="connsiteX14" fmla="*/ 8877212 w 10908632"/>
              <a:gd name="connsiteY14" fmla="*/ 6851897 h 6853991"/>
              <a:gd name="connsiteX15" fmla="*/ 8875015 w 10908632"/>
              <a:gd name="connsiteY15" fmla="*/ 6853991 h 6853991"/>
              <a:gd name="connsiteX16" fmla="*/ 2033617 w 10908632"/>
              <a:gd name="connsiteY16" fmla="*/ 6853991 h 6853991"/>
              <a:gd name="connsiteX17" fmla="*/ 2031421 w 10908632"/>
              <a:gd name="connsiteY17" fmla="*/ 6851897 h 6853991"/>
              <a:gd name="connsiteX18" fmla="*/ 613611 w 10908632"/>
              <a:gd name="connsiteY18" fmla="*/ 3429000 h 6853991"/>
              <a:gd name="connsiteX19" fmla="*/ 2031420 w 10908632"/>
              <a:gd name="connsiteY19" fmla="*/ 6103 h 6853991"/>
              <a:gd name="connsiteX20" fmla="*/ 1213711 w 10908632"/>
              <a:gd name="connsiteY20" fmla="*/ 0 h 6853991"/>
              <a:gd name="connsiteX21" fmla="*/ 1848893 w 10908632"/>
              <a:gd name="connsiteY21" fmla="*/ 0 h 6853991"/>
              <a:gd name="connsiteX22" fmla="*/ 1770204 w 10908632"/>
              <a:gd name="connsiteY22" fmla="*/ 82534 h 6853991"/>
              <a:gd name="connsiteX23" fmla="*/ 477253 w 10908632"/>
              <a:gd name="connsiteY23" fmla="*/ 3429000 h 6853991"/>
              <a:gd name="connsiteX24" fmla="*/ 1770204 w 10908632"/>
              <a:gd name="connsiteY24" fmla="*/ 6775466 h 6853991"/>
              <a:gd name="connsiteX25" fmla="*/ 1845071 w 10908632"/>
              <a:gd name="connsiteY25" fmla="*/ 6853991 h 6853991"/>
              <a:gd name="connsiteX26" fmla="*/ 1210561 w 10908632"/>
              <a:gd name="connsiteY26" fmla="*/ 6853991 h 6853991"/>
              <a:gd name="connsiteX27" fmla="*/ 1083579 w 10908632"/>
              <a:gd name="connsiteY27" fmla="*/ 6692406 h 6853991"/>
              <a:gd name="connsiteX28" fmla="*/ 0 w 10908632"/>
              <a:gd name="connsiteY28" fmla="*/ 3429000 h 6853991"/>
              <a:gd name="connsiteX29" fmla="*/ 1083579 w 10908632"/>
              <a:gd name="connsiteY29" fmla="*/ 165594 h 6853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908632" h="6853991">
                <a:moveTo>
                  <a:pt x="9059740" y="0"/>
                </a:moveTo>
                <a:lnTo>
                  <a:pt x="9694921" y="0"/>
                </a:lnTo>
                <a:lnTo>
                  <a:pt x="9825053" y="165594"/>
                </a:lnTo>
                <a:cubicBezTo>
                  <a:pt x="10505610" y="1075607"/>
                  <a:pt x="10908632" y="2205238"/>
                  <a:pt x="10908632" y="3429000"/>
                </a:cubicBezTo>
                <a:cubicBezTo>
                  <a:pt x="10908632" y="4652762"/>
                  <a:pt x="10505610" y="5782393"/>
                  <a:pt x="9825053" y="6692406"/>
                </a:cubicBezTo>
                <a:lnTo>
                  <a:pt x="9698072" y="6853991"/>
                </a:lnTo>
                <a:lnTo>
                  <a:pt x="9063562" y="6853991"/>
                </a:lnTo>
                <a:lnTo>
                  <a:pt x="9138428" y="6775466"/>
                </a:lnTo>
                <a:cubicBezTo>
                  <a:pt x="9941761" y="5891604"/>
                  <a:pt x="10431379" y="4717480"/>
                  <a:pt x="10431379" y="3429000"/>
                </a:cubicBezTo>
                <a:cubicBezTo>
                  <a:pt x="10431379" y="2140521"/>
                  <a:pt x="9941761" y="966397"/>
                  <a:pt x="9138428" y="82534"/>
                </a:cubicBezTo>
                <a:close/>
                <a:moveTo>
                  <a:pt x="2037821" y="0"/>
                </a:moveTo>
                <a:lnTo>
                  <a:pt x="8870811" y="0"/>
                </a:lnTo>
                <a:lnTo>
                  <a:pt x="8877212" y="6103"/>
                </a:lnTo>
                <a:cubicBezTo>
                  <a:pt x="9753207" y="882099"/>
                  <a:pt x="10295021" y="2092275"/>
                  <a:pt x="10295021" y="3429000"/>
                </a:cubicBezTo>
                <a:cubicBezTo>
                  <a:pt x="10295021" y="4765725"/>
                  <a:pt x="9753207" y="5975902"/>
                  <a:pt x="8877212" y="6851897"/>
                </a:cubicBezTo>
                <a:lnTo>
                  <a:pt x="8875015" y="6853991"/>
                </a:lnTo>
                <a:lnTo>
                  <a:pt x="2033617" y="6853991"/>
                </a:lnTo>
                <a:lnTo>
                  <a:pt x="2031421" y="6851897"/>
                </a:lnTo>
                <a:cubicBezTo>
                  <a:pt x="1155426" y="5975902"/>
                  <a:pt x="613611" y="4765725"/>
                  <a:pt x="613611" y="3429000"/>
                </a:cubicBezTo>
                <a:cubicBezTo>
                  <a:pt x="613611" y="2092275"/>
                  <a:pt x="1155425" y="882099"/>
                  <a:pt x="2031420" y="6103"/>
                </a:cubicBezTo>
                <a:close/>
                <a:moveTo>
                  <a:pt x="1213711" y="0"/>
                </a:moveTo>
                <a:lnTo>
                  <a:pt x="1848893" y="0"/>
                </a:lnTo>
                <a:lnTo>
                  <a:pt x="1770204" y="82534"/>
                </a:lnTo>
                <a:cubicBezTo>
                  <a:pt x="966871" y="966397"/>
                  <a:pt x="477253" y="2140521"/>
                  <a:pt x="477253" y="3429000"/>
                </a:cubicBezTo>
                <a:cubicBezTo>
                  <a:pt x="477253" y="4717480"/>
                  <a:pt x="966872" y="5891604"/>
                  <a:pt x="1770204" y="6775466"/>
                </a:cubicBezTo>
                <a:lnTo>
                  <a:pt x="1845071" y="6853991"/>
                </a:lnTo>
                <a:lnTo>
                  <a:pt x="1210561" y="6853991"/>
                </a:lnTo>
                <a:lnTo>
                  <a:pt x="1083579" y="6692406"/>
                </a:lnTo>
                <a:cubicBezTo>
                  <a:pt x="403022" y="5782393"/>
                  <a:pt x="0" y="4652762"/>
                  <a:pt x="0" y="3429000"/>
                </a:cubicBezTo>
                <a:cubicBezTo>
                  <a:pt x="0" y="2205238"/>
                  <a:pt x="403022" y="1075607"/>
                  <a:pt x="1083579" y="165594"/>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4" name="Dreptunghi 13"/>
          <p:cNvSpPr/>
          <p:nvPr/>
        </p:nvSpPr>
        <p:spPr>
          <a:xfrm>
            <a:off x="1295400" y="4306431"/>
            <a:ext cx="5943600" cy="2739211"/>
          </a:xfrm>
          <a:prstGeom prst="rect">
            <a:avLst/>
          </a:prstGeom>
        </p:spPr>
        <p:txBody>
          <a:bodyPr wrap="square">
            <a:spAutoFit/>
          </a:bodyPr>
          <a:lstStyle/>
          <a:p>
            <a:pPr>
              <a:spcAft>
                <a:spcPts val="600"/>
              </a:spcAft>
            </a:pPr>
            <a:r>
              <a:rPr lang="ro-RO" sz="2400" b="1" dirty="0">
                <a:solidFill>
                  <a:srgbClr val="002060"/>
                </a:solidFill>
                <a:latin typeface="Calibri" pitchFamily="34" charset="0"/>
                <a:cs typeface="Calibri" pitchFamily="34" charset="0"/>
              </a:rPr>
              <a:t>Participare Bruxelles</a:t>
            </a:r>
            <a:r>
              <a:rPr lang="en-US" sz="2400" b="1" dirty="0">
                <a:solidFill>
                  <a:srgbClr val="002060"/>
                </a:solidFill>
                <a:latin typeface="Calibri" pitchFamily="34" charset="0"/>
                <a:cs typeface="Calibri" pitchFamily="34" charset="0"/>
              </a:rPr>
              <a:t>, </a:t>
            </a:r>
            <a:r>
              <a:rPr lang="ro-RO" sz="2400" b="1" dirty="0">
                <a:solidFill>
                  <a:srgbClr val="002060"/>
                </a:solidFill>
                <a:latin typeface="Calibri" pitchFamily="34" charset="0"/>
                <a:cs typeface="Calibri" pitchFamily="34" charset="0"/>
              </a:rPr>
              <a:t>BELGIA</a:t>
            </a:r>
          </a:p>
          <a:p>
            <a:pPr lvl="1">
              <a:spcAft>
                <a:spcPts val="600"/>
              </a:spcAft>
              <a:buFont typeface="Arial" pitchFamily="34" charset="0"/>
              <a:buChar char="•"/>
            </a:pPr>
            <a:r>
              <a:rPr lang="ro-RO" sz="2000" dirty="0">
                <a:solidFill>
                  <a:srgbClr val="002060"/>
                </a:solidFill>
                <a:latin typeface="Calibri" pitchFamily="34" charset="0"/>
                <a:cs typeface="Calibri" pitchFamily="34" charset="0"/>
              </a:rPr>
              <a:t> Gabriela </a:t>
            </a:r>
            <a:r>
              <a:rPr lang="en-US" sz="2000" dirty="0">
                <a:solidFill>
                  <a:srgbClr val="002060"/>
                </a:solidFill>
                <a:latin typeface="Calibri" pitchFamily="34" charset="0"/>
                <a:cs typeface="Calibri" pitchFamily="34" charset="0"/>
              </a:rPr>
              <a:t>RAUS </a:t>
            </a:r>
            <a:r>
              <a:rPr lang="ro-RO" sz="2000" dirty="0">
                <a:solidFill>
                  <a:srgbClr val="002060"/>
                </a:solidFill>
                <a:latin typeface="Calibri" pitchFamily="34" charset="0"/>
                <a:cs typeface="Calibri" pitchFamily="34" charset="0"/>
              </a:rPr>
              <a:t>- inspector pentru învățământ special, Inspectoratul Școlar Județean Iași</a:t>
            </a:r>
            <a:endParaRPr lang="en-US" sz="2000" dirty="0">
              <a:solidFill>
                <a:srgbClr val="002060"/>
              </a:solidFill>
              <a:latin typeface="Calibri" pitchFamily="34" charset="0"/>
              <a:cs typeface="Calibri" pitchFamily="34" charset="0"/>
            </a:endParaRPr>
          </a:p>
          <a:p>
            <a:pPr lvl="1">
              <a:spcAft>
                <a:spcPts val="600"/>
              </a:spcAft>
              <a:buFont typeface="Arial" pitchFamily="34" charset="0"/>
              <a:buChar char="•"/>
            </a:pPr>
            <a:r>
              <a:rPr lang="ro-RO" sz="2000" dirty="0">
                <a:solidFill>
                  <a:srgbClr val="002060"/>
                </a:solidFill>
                <a:latin typeface="Calibri" pitchFamily="34" charset="0"/>
                <a:cs typeface="Calibri" pitchFamily="34" charset="0"/>
              </a:rPr>
              <a:t> Mariana</a:t>
            </a:r>
            <a:r>
              <a:rPr lang="en-US" sz="2000" dirty="0">
                <a:solidFill>
                  <a:srgbClr val="002060"/>
                </a:solidFill>
                <a:latin typeface="Calibri" pitchFamily="34" charset="0"/>
                <a:cs typeface="Calibri" pitchFamily="34" charset="0"/>
              </a:rPr>
              <a:t> </a:t>
            </a:r>
            <a:r>
              <a:rPr lang="ro-RO" sz="2000" dirty="0">
                <a:solidFill>
                  <a:srgbClr val="002060"/>
                </a:solidFill>
                <a:latin typeface="Calibri" pitchFamily="34" charset="0"/>
                <a:cs typeface="Calibri" pitchFamily="34" charset="0"/>
              </a:rPr>
              <a:t>POP</a:t>
            </a:r>
            <a:r>
              <a:rPr lang="en-US" sz="2000" dirty="0">
                <a:solidFill>
                  <a:srgbClr val="002060"/>
                </a:solidFill>
                <a:latin typeface="Calibri" pitchFamily="34" charset="0"/>
                <a:cs typeface="Calibri" pitchFamily="34" charset="0"/>
              </a:rPr>
              <a:t> </a:t>
            </a:r>
            <a:r>
              <a:rPr lang="ro-RO" sz="2000" dirty="0">
                <a:solidFill>
                  <a:srgbClr val="002060"/>
                </a:solidFill>
                <a:latin typeface="Calibri" pitchFamily="34" charset="0"/>
                <a:cs typeface="Calibri" pitchFamily="34" charset="0"/>
              </a:rPr>
              <a:t>-</a:t>
            </a:r>
            <a:r>
              <a:rPr lang="en-US" sz="2000" dirty="0">
                <a:solidFill>
                  <a:srgbClr val="002060"/>
                </a:solidFill>
                <a:latin typeface="Calibri" pitchFamily="34" charset="0"/>
                <a:cs typeface="Calibri" pitchFamily="34" charset="0"/>
              </a:rPr>
              <a:t> </a:t>
            </a:r>
            <a:r>
              <a:rPr lang="ro-RO" sz="2000" dirty="0">
                <a:solidFill>
                  <a:srgbClr val="002060"/>
                </a:solidFill>
                <a:latin typeface="Calibri" pitchFamily="34" charset="0"/>
                <a:cs typeface="Calibri" pitchFamily="34" charset="0"/>
              </a:rPr>
              <a:t>profesor psihopedagog, Școala Gimnazială Specială </a:t>
            </a:r>
            <a:r>
              <a:rPr lang="en-US" sz="2000" dirty="0">
                <a:solidFill>
                  <a:srgbClr val="002060"/>
                </a:solidFill>
                <a:latin typeface="Calibri" pitchFamily="34" charset="0"/>
                <a:cs typeface="Calibri" pitchFamily="34" charset="0"/>
              </a:rPr>
              <a:t>“Constantin P</a:t>
            </a:r>
            <a:r>
              <a:rPr lang="ro-RO" sz="2000" dirty="0">
                <a:solidFill>
                  <a:srgbClr val="002060"/>
                </a:solidFill>
                <a:latin typeface="Calibri" pitchFamily="34" charset="0"/>
                <a:cs typeface="Calibri" pitchFamily="34" charset="0"/>
              </a:rPr>
              <a:t>ă</a:t>
            </a:r>
            <a:r>
              <a:rPr lang="en-US" sz="2000" dirty="0" err="1">
                <a:solidFill>
                  <a:srgbClr val="002060"/>
                </a:solidFill>
                <a:latin typeface="Calibri" pitchFamily="34" charset="0"/>
                <a:cs typeface="Calibri" pitchFamily="34" charset="0"/>
              </a:rPr>
              <a:t>unescu</a:t>
            </a:r>
            <a:r>
              <a:rPr lang="en-US" sz="2000" dirty="0">
                <a:solidFill>
                  <a:srgbClr val="002060"/>
                </a:solidFill>
                <a:latin typeface="Calibri" pitchFamily="34" charset="0"/>
                <a:cs typeface="Calibri" pitchFamily="34" charset="0"/>
              </a:rPr>
              <a:t>” </a:t>
            </a:r>
            <a:r>
              <a:rPr lang="en-US" sz="2000" dirty="0" err="1">
                <a:solidFill>
                  <a:srgbClr val="002060"/>
                </a:solidFill>
                <a:latin typeface="Calibri" pitchFamily="34" charset="0"/>
                <a:cs typeface="Calibri" pitchFamily="34" charset="0"/>
              </a:rPr>
              <a:t>Ia</a:t>
            </a:r>
            <a:r>
              <a:rPr lang="ro-RO" sz="2000" dirty="0">
                <a:solidFill>
                  <a:srgbClr val="002060"/>
                </a:solidFill>
                <a:latin typeface="Calibri" pitchFamily="34" charset="0"/>
                <a:cs typeface="Calibri" pitchFamily="34" charset="0"/>
              </a:rPr>
              <a:t>și</a:t>
            </a:r>
          </a:p>
          <a:p>
            <a:pPr>
              <a:spcAft>
                <a:spcPts val="600"/>
              </a:spcAft>
            </a:pPr>
            <a:endParaRPr lang="ro-RO" sz="2400" u="sng" dirty="0">
              <a:solidFill>
                <a:srgbClr val="002060"/>
              </a:solidFill>
              <a:latin typeface="Calibri" pitchFamily="34" charset="0"/>
              <a:cs typeface="Calibri" pitchFamily="34" charset="0"/>
            </a:endParaRPr>
          </a:p>
          <a:p>
            <a:pPr>
              <a:spcAft>
                <a:spcPts val="600"/>
              </a:spcAft>
            </a:pPr>
            <a:endParaRPr lang="ro-RO" sz="2400" u="sng" dirty="0">
              <a:solidFill>
                <a:srgbClr val="002060"/>
              </a:solidFill>
              <a:latin typeface="Calibri" pitchFamily="34" charset="0"/>
              <a:cs typeface="Calibri" pitchFamily="34" charset="0"/>
            </a:endParaRPr>
          </a:p>
        </p:txBody>
      </p:sp>
      <p:pic>
        <p:nvPicPr>
          <p:cNvPr id="1024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1828800" y="304800"/>
            <a:ext cx="5307995" cy="398099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22112" y="176672"/>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pic>
        <p:nvPicPr>
          <p:cNvPr id="8" name="Picture 2" descr="Image result for erasmus plus png&quot;">
            <a:extLst>
              <a:ext uri="{FF2B5EF4-FFF2-40B4-BE49-F238E27FC236}">
                <a16:creationId xmlns:a16="http://schemas.microsoft.com/office/drawing/2014/main" id="{9F5D10EC-CF52-44A2-BF11-9C65ADCCAD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A picture containing knife&#10;&#10;Description automatically generated">
            <a:extLst>
              <a:ext uri="{FF2B5EF4-FFF2-40B4-BE49-F238E27FC236}">
                <a16:creationId xmlns:a16="http://schemas.microsoft.com/office/drawing/2014/main" id="{7DFDD70F-99A4-4803-81BD-4030693606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4537798"/>
            <a:ext cx="2527432" cy="486530"/>
          </a:xfrm>
          <a:prstGeom prst="rect">
            <a:avLst/>
          </a:prstGeom>
        </p:spPr>
      </p:pic>
      <p:sp>
        <p:nvSpPr>
          <p:cNvPr id="11" name="Substituent conținut 1"/>
          <p:cNvSpPr txBox="1">
            <a:spLocks/>
          </p:cNvSpPr>
          <p:nvPr/>
        </p:nvSpPr>
        <p:spPr>
          <a:xfrm>
            <a:off x="3791923" y="1359408"/>
            <a:ext cx="4894878" cy="4050792"/>
          </a:xfrm>
          <a:prstGeom prst="rect">
            <a:avLst/>
          </a:prstGeom>
        </p:spPr>
        <p:txBody>
          <a:bodyPr>
            <a:noAutofit/>
          </a:bodyPr>
          <a:lstStyle/>
          <a:p>
            <a:pPr marL="182880" marR="0" lvl="0" indent="-182880" algn="l"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None/>
              <a:tabLst/>
              <a:defRPr/>
            </a:pPr>
            <a:r>
              <a:rPr kumimoji="0" lang="ro-RO"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Scopul proiectului</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182880" lvl="0" indent="-182880" algn="just" defTabSz="914400">
              <a:lnSpc>
                <a:spcPct val="150000"/>
              </a:lnSpc>
              <a:spcBef>
                <a:spcPts val="1200"/>
              </a:spcBef>
              <a:buClr>
                <a:schemeClr val="accent1">
                  <a:lumMod val="75000"/>
                </a:schemeClr>
              </a:buClr>
              <a:buSzPct val="85000"/>
              <a:buFont typeface="Arial" panose="020B0604020202020204" pitchFamily="34" charset="0"/>
              <a:buChar char="•"/>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Să </a:t>
            </a:r>
            <a:r>
              <a:rPr lang="ro-RO" dirty="0">
                <a:latin typeface="Times New Roman" pitchFamily="18" charset="0"/>
                <a:cs typeface="Times New Roman" pitchFamily="18" charset="0"/>
              </a:rPr>
              <a:t>î</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mbunătă</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ț</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ească abilitățile de viață ale </a:t>
            </a:r>
            <a:r>
              <a:rPr lang="ro-RO" dirty="0">
                <a:latin typeface="Times New Roman" pitchFamily="18" charset="0"/>
                <a:cs typeface="Times New Roman" pitchFamily="18" charset="0"/>
              </a:rPr>
              <a:t>copiilor</a:t>
            </a:r>
            <a:r>
              <a:rPr lang="en-US" dirty="0">
                <a:latin typeface="Times New Roman" pitchFamily="18" charset="0"/>
                <a:cs typeface="Times New Roman" pitchFamily="18" charset="0"/>
              </a:rPr>
              <a:t> </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diagnosticați cu tulburări d</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in</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spectru</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l</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autist, pentru a-și reduce comportamentele stereotipe, pentru a facilita adaptarea lor la viața socială, pentru a-i ajuta pe ei și pe familiile lor </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s</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ă își cunoască drepturile, pentru a se asigura că sunt fericiți si integrați prin valorificarea si maximizarea capacităților personale.</a:t>
            </a: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5516" y="220868"/>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pic>
        <p:nvPicPr>
          <p:cNvPr id="8" name="Picture 2" descr="Image result for erasmus plus png&quot;">
            <a:extLst>
              <a:ext uri="{FF2B5EF4-FFF2-40B4-BE49-F238E27FC236}">
                <a16:creationId xmlns:a16="http://schemas.microsoft.com/office/drawing/2014/main" id="{FD0EBEF7-B9BE-46B8-83E1-A6F87A7938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 picture containing knife&#10;&#10;Description automatically generated">
            <a:extLst>
              <a:ext uri="{FF2B5EF4-FFF2-40B4-BE49-F238E27FC236}">
                <a16:creationId xmlns:a16="http://schemas.microsoft.com/office/drawing/2014/main" id="{30B06471-ED9A-4EB3-A483-3130974CE6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4537798"/>
            <a:ext cx="2527432" cy="486530"/>
          </a:xfrm>
          <a:prstGeom prst="rect">
            <a:avLst/>
          </a:prstGeom>
        </p:spPr>
      </p:pic>
      <p:sp>
        <p:nvSpPr>
          <p:cNvPr id="11" name="Substituent conținut 1"/>
          <p:cNvSpPr txBox="1">
            <a:spLocks/>
          </p:cNvSpPr>
          <p:nvPr/>
        </p:nvSpPr>
        <p:spPr>
          <a:xfrm>
            <a:off x="3616233" y="1524000"/>
            <a:ext cx="5047707" cy="3013798"/>
          </a:xfrm>
          <a:prstGeom prst="rect">
            <a:avLst/>
          </a:prstGeom>
        </p:spPr>
        <p:txBody>
          <a:bodyPr>
            <a:noAutofit/>
          </a:bodyPr>
          <a:lstStyle/>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None/>
              <a:tabLst/>
              <a:defRPr/>
            </a:pPr>
            <a:r>
              <a:rPr kumimoji="0" lang="ro-RO"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Obiectiv principal</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182880" marR="0" lvl="0" indent="-182880" algn="l" defTabSz="914400" rtl="0" eaLnBrk="1" fontAlgn="auto" latinLnBrk="0" hangingPunct="1">
              <a:lnSpc>
                <a:spcPct val="90000"/>
              </a:lnSpc>
              <a:spcBef>
                <a:spcPts val="1200"/>
              </a:spcBef>
              <a:spcAft>
                <a:spcPts val="0"/>
              </a:spcAft>
              <a:buClr>
                <a:schemeClr val="accent1">
                  <a:lumMod val="75000"/>
                </a:schemeClr>
              </a:buClr>
              <a:buSzPct val="85000"/>
              <a:buFont typeface="Wingdings" pitchFamily="2" charset="2"/>
              <a:buChar char="§"/>
              <a:tabLst/>
              <a:defRPr/>
            </a:pPr>
            <a:endParaRPr kumimoji="0" lang="ro-RO"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Arial" panose="020B0604020202020204" pitchFamily="34" charset="0"/>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Conștientizarea rolului școlii și al familiei în viața copiilor diagnosticați cu tulburări de spectru autist prin îmbunătățirea cunoștințelor și competențelor familiilor lor și a profesorilor care lucrează în acest domeniu</a:t>
            </a: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5516" y="220868"/>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Image result for erasmus plus png&quot;">
            <a:extLst>
              <a:ext uri="{FF2B5EF4-FFF2-40B4-BE49-F238E27FC236}">
                <a16:creationId xmlns:a16="http://schemas.microsoft.com/office/drawing/2014/main" id="{6E0F4B5E-802C-4794-914C-09BD4EE66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 picture containing knife&#10;&#10;Description automatically generated">
            <a:extLst>
              <a:ext uri="{FF2B5EF4-FFF2-40B4-BE49-F238E27FC236}">
                <a16:creationId xmlns:a16="http://schemas.microsoft.com/office/drawing/2014/main" id="{83CA2935-5A12-4D5D-AC00-30363C888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4537798"/>
            <a:ext cx="2527432" cy="486530"/>
          </a:xfrm>
          <a:prstGeom prst="rect">
            <a:avLst/>
          </a:prstGeom>
        </p:spPr>
      </p:pic>
      <p:sp>
        <p:nvSpPr>
          <p:cNvPr id="11" name="Substituent conținut 1"/>
          <p:cNvSpPr txBox="1">
            <a:spLocks/>
          </p:cNvSpPr>
          <p:nvPr/>
        </p:nvSpPr>
        <p:spPr>
          <a:xfrm>
            <a:off x="3657600" y="1143000"/>
            <a:ext cx="5047707" cy="4495800"/>
          </a:xfrm>
          <a:prstGeom prst="rect">
            <a:avLst/>
          </a:prstGeom>
        </p:spPr>
        <p:txBody>
          <a:bodyPr>
            <a:noAutofit/>
          </a:bodyPr>
          <a:lstStyle/>
          <a:p>
            <a:pPr marL="182880" marR="0" lvl="0" indent="-182880" algn="l"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None/>
              <a:tabLst/>
              <a:defRPr/>
            </a:pPr>
            <a:r>
              <a:rPr kumimoji="0" lang="ro-RO"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Grup țintă</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Arial" panose="020B0604020202020204" pitchFamily="34" charset="0"/>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direct: persoane care lucrează în context educațional - psihologi, profesori care urmăresc să-și consolideze competențele în legătură cu ASD</a:t>
            </a: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Arial" panose="020B0604020202020204" pitchFamily="34" charset="0"/>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indirect: elevi, profesori, familii ale copiilor cu ASD</a:t>
            </a: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Arial" panose="020B0604020202020204" pitchFamily="34" charset="0"/>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alte părți interesate: comunități locale, agenții de angajare care lucrează cu persoane cu nevoi speciale, camere de comerț, IMM-uri.</a:t>
            </a:r>
          </a:p>
        </p:txBody>
      </p:sp>
      <p:sp>
        <p:nvSpPr>
          <p:cNvPr id="2" name="Footer Placeholder 1">
            <a:extLst>
              <a:ext uri="{FF2B5EF4-FFF2-40B4-BE49-F238E27FC236}">
                <a16:creationId xmlns:a16="http://schemas.microsoft.com/office/drawing/2014/main" id="{A856256C-3757-436C-A3F7-8DAF795BB240}"/>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215516" y="220868"/>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ooter Placeholder 8"/>
          <p:cNvSpPr>
            <a:spLocks noGrp="1"/>
          </p:cNvSpPr>
          <p:nvPr>
            <p:ph type="ftr" sz="quarter" idx="11"/>
          </p:nvPr>
        </p:nvSpPr>
        <p:spPr>
          <a:xfrm>
            <a:off x="3203848" y="6324068"/>
            <a:ext cx="2895600" cy="365125"/>
          </a:xfrm>
        </p:spPr>
        <p:txBody>
          <a:bodyPr/>
          <a:lstStyle/>
          <a:p>
            <a:r>
              <a:rPr lang="en-GB">
                <a:solidFill>
                  <a:schemeClr val="bg1"/>
                </a:solidFill>
                <a:latin typeface="Century Gothic" pitchFamily="34" charset="0"/>
              </a:rPr>
              <a:t>2019-1-TR01-KA201-077188</a:t>
            </a:r>
            <a:endParaRPr lang="en-GB" dirty="0">
              <a:solidFill>
                <a:schemeClr val="bg1"/>
              </a:solidFill>
              <a:latin typeface="Century Gothic" pitchFamily="34" charset="0"/>
            </a:endParaRPr>
          </a:p>
        </p:txBody>
      </p:sp>
      <p:pic>
        <p:nvPicPr>
          <p:cNvPr id="8" name="Picture 2" descr="Image result for erasmus plus png&quot;">
            <a:extLst>
              <a:ext uri="{FF2B5EF4-FFF2-40B4-BE49-F238E27FC236}">
                <a16:creationId xmlns:a16="http://schemas.microsoft.com/office/drawing/2014/main" id="{92064F53-365D-4F7F-A911-0CE5221F12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0060" y="1404273"/>
            <a:ext cx="2527432" cy="11794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A picture containing knife&#10;&#10;Description automatically generated">
            <a:extLst>
              <a:ext uri="{FF2B5EF4-FFF2-40B4-BE49-F238E27FC236}">
                <a16:creationId xmlns:a16="http://schemas.microsoft.com/office/drawing/2014/main" id="{260DF0FB-0093-4427-A3EF-97A993494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 y="4537798"/>
            <a:ext cx="2527432" cy="486530"/>
          </a:xfrm>
          <a:prstGeom prst="rect">
            <a:avLst/>
          </a:prstGeom>
        </p:spPr>
      </p:pic>
      <p:sp>
        <p:nvSpPr>
          <p:cNvPr id="11" name="Substituent conținut 1"/>
          <p:cNvSpPr txBox="1">
            <a:spLocks/>
          </p:cNvSpPr>
          <p:nvPr/>
        </p:nvSpPr>
        <p:spPr>
          <a:xfrm>
            <a:off x="3657600" y="1066800"/>
            <a:ext cx="5047707" cy="4050792"/>
          </a:xfrm>
          <a:prstGeom prst="rect">
            <a:avLst/>
          </a:prstGeom>
        </p:spPr>
        <p:txBody>
          <a:bodyPr>
            <a:noAutofit/>
          </a:bodyPr>
          <a:lstStyle/>
          <a:p>
            <a:pPr marL="0" marR="0" lvl="0" indent="0" algn="l"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None/>
              <a:tabLst/>
              <a:defRPr/>
            </a:pPr>
            <a:r>
              <a:rPr kumimoji="0" lang="ro-RO" b="1" i="0" u="none" strike="noStrike" kern="1200" cap="none" spc="0" normalizeH="0" baseline="0" noProof="0" dirty="0">
                <a:ln>
                  <a:noFill/>
                </a:ln>
                <a:solidFill>
                  <a:srgbClr val="C00000"/>
                </a:solidFill>
                <a:effectLst/>
                <a:uLnTx/>
                <a:uFillTx/>
                <a:latin typeface="Times New Roman" pitchFamily="18" charset="0"/>
                <a:cs typeface="Times New Roman" pitchFamily="18" charset="0"/>
              </a:rPr>
              <a:t>Rezultate estimate</a:t>
            </a:r>
            <a:endParaRPr kumimoji="0" lang="en-US" b="1" i="0"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Plan</a:t>
            </a:r>
            <a:r>
              <a:rPr kumimoji="0" lang="en-US"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uri</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individual</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e</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de instruire</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ș</a:t>
            </a:r>
            <a:r>
              <a:rPr kumimoji="0" lang="en-US"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i</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 servicii familiale, planificare a serviciilor de instruire, spot publicitar și ghid de utilizare a tehnologiilor digitale</a:t>
            </a:r>
            <a:endPar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182880" marR="0" lvl="0" indent="-182880" algn="just" defTabSz="914400" rtl="0" eaLnBrk="1" fontAlgn="auto" latinLnBrk="0" hangingPunct="1">
              <a:lnSpc>
                <a:spcPct val="150000"/>
              </a:lnSpc>
              <a:spcBef>
                <a:spcPts val="1200"/>
              </a:spcBef>
              <a:spcAft>
                <a:spcPts val="0"/>
              </a:spcAft>
              <a:buClr>
                <a:schemeClr val="accent1">
                  <a:lumMod val="75000"/>
                </a:schemeClr>
              </a:buClr>
              <a:buSzPct val="85000"/>
              <a:buFont typeface="Wingdings" pitchFamily="2" charset="2"/>
              <a:buChar char="§"/>
              <a:tabLst/>
              <a:defRPr/>
            </a:pP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Conferințe și seminarii, broșuri și videoclipuri ce vor asigura conștientizarea comunicării școală</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familie</a:t>
            </a:r>
            <a:r>
              <a:rPr kumimoji="0" lang="en-US"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a:t>
            </a:r>
            <a:r>
              <a:rPr kumimoji="0" lang="en-US" b="0"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copil</a:t>
            </a:r>
            <a:endParaRPr kumimoji="0" lang="ro-RO"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609344"/>
          </a:xfrm>
        </p:spPr>
        <p:txBody>
          <a:bodyPr>
            <a:normAutofit fontScale="90000"/>
          </a:bodyPr>
          <a:lstStyle/>
          <a:p>
            <a:pPr lvl="0"/>
            <a:r>
              <a:rPr lang="en-US" sz="2000" b="1" dirty="0" err="1">
                <a:latin typeface="Times New Roman" pitchFamily="18" charset="0"/>
                <a:cs typeface="Times New Roman" pitchFamily="18" charset="0"/>
              </a:rPr>
              <a:t>Activitatea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derulată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în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bruxelles</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belgia</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err="1">
                <a:latin typeface="Times New Roman" pitchFamily="18" charset="0"/>
                <a:cs typeface="Times New Roman" pitchFamily="18" charset="0"/>
              </a:rPr>
              <a:t>perioada</a:t>
            </a:r>
            <a:r>
              <a:rPr lang="en-US" sz="2000" b="1" dirty="0">
                <a:latin typeface="Times New Roman" pitchFamily="18" charset="0"/>
                <a:cs typeface="Times New Roman" pitchFamily="18" charset="0"/>
              </a:rPr>
              <a:t>: </a:t>
            </a:r>
            <a:r>
              <a:rPr lang="en-US" sz="2000" b="1" cap="none" dirty="0">
                <a:latin typeface="Times New Roman" pitchFamily="18" charset="0"/>
                <a:cs typeface="Times New Roman" pitchFamily="18" charset="0"/>
              </a:rPr>
              <a:t>24-28 </a:t>
            </a:r>
            <a:r>
              <a:rPr lang="en-US" sz="2000" b="1" cap="none" dirty="0" err="1">
                <a:latin typeface="Times New Roman" pitchFamily="18" charset="0"/>
                <a:cs typeface="Times New Roman" pitchFamily="18" charset="0"/>
              </a:rPr>
              <a:t>ianuarie</a:t>
            </a:r>
            <a:r>
              <a:rPr lang="en-US" sz="2000" b="1" cap="none" dirty="0">
                <a:latin typeface="Times New Roman" pitchFamily="18" charset="0"/>
                <a:cs typeface="Times New Roman" pitchFamily="18" charset="0"/>
              </a:rPr>
              <a:t> 2022</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err="1">
                <a:latin typeface="Times New Roman" pitchFamily="18" charset="0"/>
                <a:cs typeface="Times New Roman" pitchFamily="18" charset="0"/>
              </a:rPr>
              <a:t>instituția</a:t>
            </a:r>
            <a:r>
              <a:rPr lang="en-US" sz="2000" b="1" dirty="0">
                <a:latin typeface="Times New Roman" pitchFamily="18" charset="0"/>
                <a:cs typeface="Times New Roman" pitchFamily="18" charset="0"/>
              </a:rPr>
              <a:t> ORGANIZATOARE: </a:t>
            </a:r>
            <a:r>
              <a:rPr lang="en-US" sz="2000" b="1" i="1" cap="none" dirty="0">
                <a:solidFill>
                  <a:schemeClr val="tx1"/>
                </a:solidFill>
                <a:latin typeface="Times New Roman" pitchFamily="18" charset="0"/>
                <a:cs typeface="Times New Roman" pitchFamily="18" charset="0"/>
              </a:rPr>
              <a:t>DEMIR </a:t>
            </a:r>
            <a:r>
              <a:rPr lang="en-US" sz="2000" b="1" i="1" cap="none" dirty="0" err="1">
                <a:solidFill>
                  <a:schemeClr val="tx1"/>
                </a:solidFill>
                <a:latin typeface="Times New Roman" pitchFamily="18" charset="0"/>
                <a:cs typeface="Times New Roman" pitchFamily="18" charset="0"/>
              </a:rPr>
              <a:t>Consulting&amp;Projects</a:t>
            </a:r>
            <a:r>
              <a:rPr lang="ro-RO" sz="2000" b="1" cap="none" dirty="0">
                <a:solidFill>
                  <a:schemeClr val="tx1"/>
                </a:solidFill>
                <a:latin typeface="Times New Roman" pitchFamily="18" charset="0"/>
                <a:cs typeface="Times New Roman" pitchFamily="18" charset="0"/>
              </a:rPr>
              <a:t/>
            </a:r>
            <a:br>
              <a:rPr lang="ro-RO" sz="2000" b="1" cap="none" dirty="0">
                <a:solidFill>
                  <a:schemeClr val="tx1"/>
                </a:solidFill>
                <a:latin typeface="Times New Roman" pitchFamily="18" charset="0"/>
                <a:cs typeface="Times New Roman" pitchFamily="18" charset="0"/>
              </a:rPr>
            </a:b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err="1">
                <a:latin typeface="Times New Roman" pitchFamily="18" charset="0"/>
                <a:cs typeface="Times New Roman" pitchFamily="18" charset="0"/>
              </a:rPr>
              <a:t>parteneri</a:t>
            </a:r>
            <a:r>
              <a:rPr lang="en-US" sz="2000" b="1" dirty="0">
                <a:latin typeface="Times New Roman" pitchFamily="18" charset="0"/>
                <a:cs typeface="Times New Roman" pitchFamily="18" charset="0"/>
              </a:rPr>
              <a:t>: </a:t>
            </a:r>
            <a:r>
              <a:rPr lang="en-US" sz="2000" b="1" cap="none" dirty="0" err="1">
                <a:latin typeface="Times New Roman" pitchFamily="18" charset="0"/>
                <a:cs typeface="Times New Roman" pitchFamily="18" charset="0"/>
              </a:rPr>
              <a:t>Turcia</a:t>
            </a:r>
            <a:r>
              <a:rPr lang="en-US" sz="2000" b="1" cap="none" dirty="0">
                <a:latin typeface="Times New Roman" pitchFamily="18" charset="0"/>
                <a:cs typeface="Times New Roman" pitchFamily="18" charset="0"/>
              </a:rPr>
              <a:t>, </a:t>
            </a:r>
            <a:r>
              <a:rPr lang="en-US" sz="2000" b="1" cap="none" dirty="0" err="1">
                <a:latin typeface="Times New Roman" pitchFamily="18" charset="0"/>
                <a:cs typeface="Times New Roman" pitchFamily="18" charset="0"/>
              </a:rPr>
              <a:t>Spania</a:t>
            </a:r>
            <a:r>
              <a:rPr lang="en-US" sz="2000" b="1" cap="none" dirty="0">
                <a:latin typeface="Times New Roman" pitchFamily="18" charset="0"/>
                <a:cs typeface="Times New Roman" pitchFamily="18" charset="0"/>
              </a:rPr>
              <a:t>, </a:t>
            </a:r>
            <a:r>
              <a:rPr lang="en-US" sz="2000" b="1" cap="none" dirty="0" err="1">
                <a:latin typeface="Times New Roman" pitchFamily="18" charset="0"/>
                <a:cs typeface="Times New Roman" pitchFamily="18" charset="0"/>
              </a:rPr>
              <a:t>Belgia</a:t>
            </a:r>
            <a:r>
              <a:rPr lang="en-US" sz="2000" b="1" cap="none" dirty="0">
                <a:latin typeface="Times New Roman" pitchFamily="18" charset="0"/>
                <a:cs typeface="Times New Roman" pitchFamily="18" charset="0"/>
              </a:rPr>
              <a:t>, Polonia, </a:t>
            </a:r>
            <a:r>
              <a:rPr lang="en-US" sz="2000" b="1" cap="none" dirty="0" err="1">
                <a:latin typeface="Times New Roman" pitchFamily="18" charset="0"/>
                <a:cs typeface="Times New Roman" pitchFamily="18" charset="0"/>
              </a:rPr>
              <a:t>România</a:t>
            </a: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a:latin typeface="Times New Roman" pitchFamily="18" charset="0"/>
                <a:cs typeface="Times New Roman" pitchFamily="18" charset="0"/>
              </a:rPr>
              <a:t/>
            </a:r>
            <a:br>
              <a:rPr lang="en-US" sz="2000" b="1" dirty="0">
                <a:latin typeface="Times New Roman" pitchFamily="18" charset="0"/>
                <a:cs typeface="Times New Roman" pitchFamily="18" charset="0"/>
              </a:rPr>
            </a:br>
            <a:r>
              <a:rPr lang="en-US" sz="2000" b="1" dirty="0" err="1">
                <a:latin typeface="Times New Roman" pitchFamily="18" charset="0"/>
                <a:cs typeface="Times New Roman" pitchFamily="18" charset="0"/>
              </a:rPr>
              <a:t>tipul</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activității</a:t>
            </a:r>
            <a:r>
              <a:rPr lang="en-US" sz="2000" b="1" dirty="0">
                <a:latin typeface="Times New Roman" pitchFamily="18" charset="0"/>
                <a:cs typeface="Times New Roman" pitchFamily="18" charset="0"/>
              </a:rPr>
              <a:t>: </a:t>
            </a:r>
            <a:r>
              <a:rPr lang="en-US" sz="2000" b="1" cap="none" dirty="0">
                <a:latin typeface="Times New Roman" pitchFamily="18" charset="0"/>
                <a:cs typeface="Times New Roman" pitchFamily="18" charset="0"/>
              </a:rPr>
              <a:t>Program de </a:t>
            </a:r>
            <a:r>
              <a:rPr lang="en-US" sz="2000" b="1" cap="none" dirty="0" err="1">
                <a:latin typeface="Times New Roman" pitchFamily="18" charset="0"/>
                <a:cs typeface="Times New Roman" pitchFamily="18" charset="0"/>
              </a:rPr>
              <a:t>formare</a:t>
            </a:r>
            <a:r>
              <a:rPr lang="en-US" sz="2000" b="1" cap="none" dirty="0">
                <a:latin typeface="Times New Roman" pitchFamily="18" charset="0"/>
                <a:cs typeface="Times New Roman" pitchFamily="18" charset="0"/>
              </a:rPr>
              <a:t> pe </a:t>
            </a:r>
            <a:r>
              <a:rPr lang="en-US" sz="2000" b="1" cap="none" dirty="0" err="1">
                <a:latin typeface="Times New Roman" pitchFamily="18" charset="0"/>
                <a:cs typeface="Times New Roman" pitchFamily="18" charset="0"/>
              </a:rPr>
              <a:t>problematica</a:t>
            </a:r>
            <a:r>
              <a:rPr lang="en-US" sz="2000" b="1" cap="none" dirty="0">
                <a:latin typeface="Times New Roman" pitchFamily="18" charset="0"/>
                <a:cs typeface="Times New Roman" pitchFamily="18" charset="0"/>
              </a:rPr>
              <a:t> </a:t>
            </a:r>
            <a:r>
              <a:rPr lang="en-US" sz="2000" b="1" cap="none" dirty="0" err="1">
                <a:latin typeface="Times New Roman" pitchFamily="18" charset="0"/>
                <a:cs typeface="Times New Roman" pitchFamily="18" charset="0"/>
              </a:rPr>
              <a:t>tulburărilor</a:t>
            </a:r>
            <a:r>
              <a:rPr lang="en-US" sz="2000" b="1" cap="none" dirty="0">
                <a:latin typeface="Times New Roman" pitchFamily="18" charset="0"/>
                <a:cs typeface="Times New Roman" pitchFamily="18" charset="0"/>
              </a:rPr>
              <a:t> de </a:t>
            </a:r>
            <a:r>
              <a:rPr lang="en-US" sz="2000" b="1" cap="none" dirty="0" err="1">
                <a:latin typeface="Times New Roman" pitchFamily="18" charset="0"/>
                <a:cs typeface="Times New Roman" pitchFamily="18" charset="0"/>
              </a:rPr>
              <a:t>spectru</a:t>
            </a:r>
            <a:r>
              <a:rPr lang="en-US" sz="2000" b="1" cap="none" dirty="0">
                <a:latin typeface="Times New Roman" pitchFamily="18" charset="0"/>
                <a:cs typeface="Times New Roman" pitchFamily="18" charset="0"/>
              </a:rPr>
              <a:t> autist </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ro-RO" sz="2000" dirty="0">
                <a:latin typeface="Times New Roman" pitchFamily="18" charset="0"/>
                <a:cs typeface="Times New Roman" pitchFamily="18" charset="0"/>
              </a:rPr>
              <a:t/>
            </a:r>
            <a:br>
              <a:rPr lang="ro-RO"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4" name="Imagine 3">
            <a:extLst>
              <a:ext uri="{FF2B5EF4-FFF2-40B4-BE49-F238E27FC236}">
                <a16:creationId xmlns:a16="http://schemas.microsoft.com/office/drawing/2014/main" id="{934EE156-401A-4CB3-9BCE-25FFBA3018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0" y="2743200"/>
            <a:ext cx="7620001" cy="3886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Footer Placeholder 2">
            <a:extLst>
              <a:ext uri="{FF2B5EF4-FFF2-40B4-BE49-F238E27FC236}">
                <a16:creationId xmlns:a16="http://schemas.microsoft.com/office/drawing/2014/main" id="{536AA737-2F42-44D2-AF0F-27E473BF9672}"/>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3828766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flip="none" rotWithShape="1">
            <a:gsLst>
              <a:gs pos="0">
                <a:schemeClr val="tx2"/>
              </a:gs>
              <a:gs pos="40000">
                <a:schemeClr val="tx2"/>
              </a:gs>
              <a:gs pos="100000">
                <a:srgbClr val="A8914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81000" y="323962"/>
            <a:ext cx="8712968" cy="641626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ubstituent conținut 1"/>
          <p:cNvSpPr txBox="1">
            <a:spLocks/>
          </p:cNvSpPr>
          <p:nvPr/>
        </p:nvSpPr>
        <p:spPr>
          <a:xfrm>
            <a:off x="744520" y="762000"/>
            <a:ext cx="3598880" cy="1066800"/>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kumimoji="0" lang="en-US" b="1" i="0" u="none" strike="noStrike" kern="1200" cap="none" spc="0" normalizeH="0" baseline="0" noProof="0" dirty="0" err="1">
                <a:ln>
                  <a:noFill/>
                </a:ln>
                <a:solidFill>
                  <a:srgbClr val="C00000"/>
                </a:solidFill>
                <a:effectLst/>
                <a:uLnTx/>
                <a:uFillTx/>
                <a:latin typeface="Times New Roman" pitchFamily="18" charset="0"/>
                <a:ea typeface="Calibri" pitchFamily="34" charset="0"/>
                <a:cs typeface="Times New Roman" pitchFamily="18" charset="0"/>
              </a:rPr>
              <a:t>Ziua</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1: </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24</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0</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1.202</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2</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a:t>
            </a:r>
            <a:endPar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endParaRPr>
          </a:p>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kumimoji="0" lang="ro-RO"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rPr>
              <a:t>Aspecte culturale - Bruxelles</a:t>
            </a:r>
            <a:endParaRPr lang="en-US" dirty="0">
              <a:latin typeface="Times New Roman" pitchFamily="18" charset="0"/>
              <a:ea typeface="Calibri" pitchFamily="34" charset="0"/>
              <a:cs typeface="Times New Roman" pitchFamily="18" charset="0"/>
            </a:endParaRPr>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4554071" y="762000"/>
            <a:ext cx="3505200" cy="2182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8917" y="3048000"/>
            <a:ext cx="4127883" cy="3540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4">
            <a:extLst>
              <a:ext uri="{FF2B5EF4-FFF2-40B4-BE49-F238E27FC236}">
                <a16:creationId xmlns:a16="http://schemas.microsoft.com/office/drawing/2014/main" id="{A3C05AC5-D253-4983-9F99-DC2BC94DF9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744520" y="2262173"/>
            <a:ext cx="3598880" cy="4325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Footer Placeholder 1">
            <a:extLst>
              <a:ext uri="{FF2B5EF4-FFF2-40B4-BE49-F238E27FC236}">
                <a16:creationId xmlns:a16="http://schemas.microsoft.com/office/drawing/2014/main" id="{BDF32E05-304A-4992-B1C1-D4938BA3DEBF}"/>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6236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4B096362-2215-4479-B97D-D2AB52278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6927"/>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ine 4">
            <a:extLst>
              <a:ext uri="{FF2B5EF4-FFF2-40B4-BE49-F238E27FC236}">
                <a16:creationId xmlns:a16="http://schemas.microsoft.com/office/drawing/2014/main" id="{8779FA51-B9AA-4555-B287-AF7C6E5DD38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72000" y="-6927"/>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ine 5">
            <a:extLst>
              <a:ext uri="{FF2B5EF4-FFF2-40B4-BE49-F238E27FC236}">
                <a16:creationId xmlns:a16="http://schemas.microsoft.com/office/drawing/2014/main" id="{718F0F51-7729-4316-9823-C5805DD9249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819400" y="3429000"/>
            <a:ext cx="4343400" cy="3257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Footer Placeholder 1">
            <a:extLst>
              <a:ext uri="{FF2B5EF4-FFF2-40B4-BE49-F238E27FC236}">
                <a16:creationId xmlns:a16="http://schemas.microsoft.com/office/drawing/2014/main" id="{7B31950F-84AB-4132-B04A-60A5A0591686}"/>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3746455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1"/>
          <p:cNvSpPr txBox="1">
            <a:spLocks/>
          </p:cNvSpPr>
          <p:nvPr/>
        </p:nvSpPr>
        <p:spPr>
          <a:xfrm>
            <a:off x="381000" y="381000"/>
            <a:ext cx="4267200" cy="2590800"/>
          </a:xfrm>
          <a:prstGeom prst="rect">
            <a:avLst/>
          </a:prstGeom>
        </p:spPr>
        <p:txBody>
          <a:bodyPr>
            <a:noAutofit/>
          </a:bodyPr>
          <a:lstStyle/>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endPar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kumimoji="0" lang="en-US" b="1" i="0" u="none" strike="noStrike" kern="1200" cap="none" spc="0" normalizeH="0" baseline="0" noProof="0" dirty="0" err="1">
                <a:ln>
                  <a:noFill/>
                </a:ln>
                <a:solidFill>
                  <a:srgbClr val="C00000"/>
                </a:solidFill>
                <a:effectLst/>
                <a:uLnTx/>
                <a:uFillTx/>
                <a:latin typeface="Times New Roman" pitchFamily="18" charset="0"/>
                <a:ea typeface="Calibri" pitchFamily="34" charset="0"/>
                <a:cs typeface="Times New Roman" pitchFamily="18" charset="0"/>
              </a:rPr>
              <a:t>Ziua</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2: </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25</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0</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1.202</a:t>
            </a:r>
            <a:r>
              <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2</a:t>
            </a:r>
            <a:r>
              <a:rPr kumimoji="0" lang="en-US"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rPr>
              <a:t> </a:t>
            </a:r>
            <a:endParaRPr kumimoji="0" lang="ro-RO" b="1" i="0" u="none" strike="noStrike" kern="1200" cap="none" spc="0" normalizeH="0" baseline="0" noProof="0" dirty="0">
              <a:ln>
                <a:noFill/>
              </a:ln>
              <a:solidFill>
                <a:srgbClr val="C00000"/>
              </a:solidFill>
              <a:effectLst/>
              <a:uLnTx/>
              <a:uFillTx/>
              <a:latin typeface="Times New Roman" pitchFamily="18" charset="0"/>
              <a:ea typeface="Calibri" pitchFamily="34" charset="0"/>
              <a:cs typeface="Times New Roman" pitchFamily="18" charset="0"/>
            </a:endParaRPr>
          </a:p>
          <a:p>
            <a:pPr marL="182880" marR="0" lvl="0" indent="-18288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Char char="§"/>
              <a:tabLst/>
              <a:defRPr/>
            </a:pPr>
            <a:endParaRPr kumimoji="0" lang="en-US" b="0" i="0" u="none" strike="noStrike" kern="1200" cap="none" spc="0" normalizeH="0" baseline="0" noProof="0" dirty="0">
              <a:ln>
                <a:noFill/>
              </a:ln>
              <a:solidFill>
                <a:schemeClr val="tx1"/>
              </a:solidFill>
              <a:effectLst/>
              <a:uLnTx/>
              <a:uFillTx/>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
                <a:schemeClr val="accent1">
                  <a:lumMod val="75000"/>
                </a:schemeClr>
              </a:buClr>
              <a:buSzPct val="85000"/>
              <a:buFont typeface="Wingdings" pitchFamily="2" charset="2"/>
              <a:buNone/>
              <a:tabLst/>
              <a:defRPr/>
            </a:pPr>
            <a:r>
              <a:rPr lang="ro-RO" noProof="0" dirty="0">
                <a:latin typeface="Times New Roman" pitchFamily="18" charset="0"/>
                <a:ea typeface="Calibri" pitchFamily="34" charset="0"/>
                <a:cs typeface="Times New Roman" pitchFamily="18" charset="0"/>
              </a:rPr>
              <a:t>Vizită tehnică la ferma </a:t>
            </a:r>
            <a:r>
              <a:rPr lang="ro-RO" noProof="0" dirty="0" err="1">
                <a:latin typeface="Times New Roman" pitchFamily="18" charset="0"/>
                <a:ea typeface="Calibri" pitchFamily="34" charset="0"/>
                <a:cs typeface="Times New Roman" pitchFamily="18" charset="0"/>
              </a:rPr>
              <a:t>Nos</a:t>
            </a:r>
            <a:r>
              <a:rPr lang="ro-RO" noProof="0" dirty="0">
                <a:latin typeface="Times New Roman" pitchFamily="18" charset="0"/>
                <a:ea typeface="Calibri" pitchFamily="34" charset="0"/>
                <a:cs typeface="Times New Roman" pitchFamily="18" charset="0"/>
              </a:rPr>
              <a:t> </a:t>
            </a:r>
            <a:r>
              <a:rPr lang="ro-RO" noProof="0" dirty="0" err="1">
                <a:latin typeface="Times New Roman" pitchFamily="18" charset="0"/>
                <a:ea typeface="Calibri" pitchFamily="34" charset="0"/>
                <a:cs typeface="Times New Roman" pitchFamily="18" charset="0"/>
              </a:rPr>
              <a:t>Pilifs</a:t>
            </a:r>
            <a:endParaRPr lang="ro-RO" noProof="0" dirty="0">
              <a:latin typeface="Times New Roman" pitchFamily="18" charset="0"/>
              <a:ea typeface="Calibri" pitchFamily="34" charset="0"/>
              <a:cs typeface="Times New Roman" pitchFamily="18" charset="0"/>
            </a:endParaRPr>
          </a:p>
          <a:p>
            <a:pPr marL="285750" marR="0" lvl="0" indent="-285750" algn="just" defTabSz="914400" rtl="0" eaLnBrk="1" fontAlgn="base" latinLnBrk="0" hangingPunct="1">
              <a:lnSpc>
                <a:spcPct val="100000"/>
              </a:lnSpc>
              <a:spcBef>
                <a:spcPct val="0"/>
              </a:spcBef>
              <a:spcAft>
                <a:spcPct val="0"/>
              </a:spcAft>
              <a:buClr>
                <a:schemeClr val="accent1">
                  <a:lumMod val="75000"/>
                </a:schemeClr>
              </a:buClr>
              <a:buSzPct val="85000"/>
              <a:buFontTx/>
              <a:buChar char="-"/>
              <a:tabLst/>
              <a:defRPr/>
            </a:pPr>
            <a:r>
              <a:rPr lang="ro-RO" dirty="0">
                <a:latin typeface="Times New Roman" pitchFamily="18" charset="0"/>
                <a:ea typeface="Calibri" pitchFamily="34" charset="0"/>
                <a:cs typeface="Times New Roman" pitchFamily="18" charset="0"/>
              </a:rPr>
              <a:t>locație care susține activitatea profesională pentru 145 de persoane cu dizabilități</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p:blipFill>
        <p:spPr bwMode="auto">
          <a:xfrm>
            <a:off x="533400" y="3257550"/>
            <a:ext cx="4191000"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4939136" y="183311"/>
            <a:ext cx="4022785" cy="3017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3">
            <a:extLst>
              <a:ext uri="{FF2B5EF4-FFF2-40B4-BE49-F238E27FC236}">
                <a16:creationId xmlns:a16="http://schemas.microsoft.com/office/drawing/2014/main" id="{F92A8404-107B-47FD-82CD-ED0129EE6A8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p:blipFill>
        <p:spPr bwMode="auto">
          <a:xfrm>
            <a:off x="4939136" y="3429000"/>
            <a:ext cx="4022785" cy="30170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Footer Placeholder 1">
            <a:extLst>
              <a:ext uri="{FF2B5EF4-FFF2-40B4-BE49-F238E27FC236}">
                <a16:creationId xmlns:a16="http://schemas.microsoft.com/office/drawing/2014/main" id="{70AE9E20-41B0-441D-9D70-2FD8D9F1D747}"/>
              </a:ext>
            </a:extLst>
          </p:cNvPr>
          <p:cNvSpPr>
            <a:spLocks noGrp="1"/>
          </p:cNvSpPr>
          <p:nvPr>
            <p:ph type="ftr" sz="quarter" idx="11"/>
          </p:nvPr>
        </p:nvSpPr>
        <p:spPr/>
        <p:txBody>
          <a:bodyPr/>
          <a:lstStyle/>
          <a:p>
            <a:r>
              <a:rPr lang="ro-RO"/>
              <a:t>2019-1-TR01-KA201-077188</a:t>
            </a:r>
          </a:p>
        </p:txBody>
      </p:sp>
    </p:spTree>
    <p:extLst>
      <p:ext uri="{BB962C8B-B14F-4D97-AF65-F5344CB8AC3E}">
        <p14:creationId xmlns:p14="http://schemas.microsoft.com/office/powerpoint/2010/main" val="2673325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529</Words>
  <Application>Microsoft Office PowerPoint</Application>
  <PresentationFormat>On-screen Show (4:3)</PresentationFormat>
  <Paragraphs>57</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Rockwell</vt:lpstr>
      <vt:lpstr>Rockwell Condensed</vt:lpstr>
      <vt:lpstr>Times New Roman</vt:lpstr>
      <vt:lpstr>Wingdings</vt:lpstr>
      <vt:lpstr>Wood Type</vt:lpstr>
      <vt:lpstr>PowerPoint Presentation</vt:lpstr>
      <vt:lpstr>PowerPoint Presentation</vt:lpstr>
      <vt:lpstr>PowerPoint Presentation</vt:lpstr>
      <vt:lpstr>PowerPoint Presentation</vt:lpstr>
      <vt:lpstr>PowerPoint Presentation</vt:lpstr>
      <vt:lpstr>Activitatea derulată în bruxelles, belgia  perioada: 24-28 ianuarie 2022 instituția ORGANIZATOARE: DEMIR Consulting&amp;Projects  parteneri: Turcia, Spania, Belgia, Polonia, România  tipul activității: Program de formare pe problematica tulburărilor de spectru autist   </vt:lpstr>
      <vt:lpstr>PowerPoint Presentation</vt:lpstr>
      <vt:lpstr>PowerPoint Presentation</vt:lpstr>
      <vt:lpstr>PowerPoint Presentation</vt:lpstr>
      <vt:lpstr>PowerPoint Presentation</vt:lpstr>
      <vt:lpstr>PowerPoint Presentation</vt:lpstr>
      <vt:lpstr>PowerPoint Presentation</vt:lpstr>
      <vt:lpstr>Ziua 4: 27.01.2022   Vizită la Școala Specială ”St Gabriel” - BRUXELLES   Aspectele teoretice și practicile educaționale au fost completate de o vizită la această școală specială pentru elevi cu tulburări de învățare și tulburări de limbaj, care școlariza și copii diagnosticați cu TSA.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CoACh, suporTing school studEnts with Autism Spectrum Disorder to acquire independency (ACTIvE) 2019-1-PT01-KA201-061366</dc:title>
  <dc:creator>Irina Prodan</dc:creator>
  <cp:lastModifiedBy>gabi</cp:lastModifiedBy>
  <cp:revision>131</cp:revision>
  <dcterms:created xsi:type="dcterms:W3CDTF">2019-12-16T12:02:32Z</dcterms:created>
  <dcterms:modified xsi:type="dcterms:W3CDTF">2022-08-18T06:32:57Z</dcterms:modified>
</cp:coreProperties>
</file>